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9" r:id="rId3"/>
    <p:sldId id="270" r:id="rId4"/>
    <p:sldId id="272" r:id="rId5"/>
    <p:sldId id="273" r:id="rId6"/>
    <p:sldId id="274" r:id="rId7"/>
    <p:sldId id="275" r:id="rId8"/>
    <p:sldId id="276" r:id="rId9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tin.dragne" initials="c" lastIdx="4" clrIdx="0">
    <p:extLst>
      <p:ext uri="{19B8F6BF-5375-455C-9EA6-DF929625EA0E}">
        <p15:presenceInfo xmlns:p15="http://schemas.microsoft.com/office/powerpoint/2012/main" xmlns="" userId="S-1-5-21-3048853270-2157241324-869001692-1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42" autoAdjust="0"/>
    <p:restoredTop sz="79532" autoAdjust="0"/>
  </p:normalViewPr>
  <p:slideViewPr>
    <p:cSldViewPr snapToGrid="0">
      <p:cViewPr varScale="1">
        <p:scale>
          <a:sx n="92" d="100"/>
          <a:sy n="92" d="100"/>
        </p:scale>
        <p:origin x="-14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DC543CB-9CA5-46B8-8290-45D5D5547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C7F069-9098-4333-8774-4E50965953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E46A2-939E-4A56-AA6D-852A78605DEC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5D27E8-7192-476D-8E60-F1B75C81A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8BB8A8-BA41-4C97-A2CF-A6B67B4AB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698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9564-CC40-423F-B237-05855A114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100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178B2-CE76-4C93-A104-60D91B5CACCF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3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61C05-147C-47DF-A389-6E6FB66C7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68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61C05-147C-47DF-A389-6E6FB66C72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B15D5-CF58-4CF9-AB23-D899EBB20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E22096-8331-4731-9061-69FD10F07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C2268E-F949-4A1A-A263-379FFEE4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939C7-D80B-46CF-BC66-D3B20B0F452B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40491E-0DB5-4EFE-B423-AF9C4629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D27787-8411-457A-BEC4-8053E1DF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146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1A096-CEF9-462B-89CC-F6F8C01E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B44CD9-11A0-4578-9E7D-A1BEA6A6F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ED08A-DC6B-4758-B641-374A4E42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15FF-7F58-4819-B53D-F21E8027ECEE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CA025-477F-41B8-8105-8AFC5FF1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1961D-CB8F-4D1B-A9B2-4A3FB862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90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41EA8D-1F7B-4E09-B71F-43B8C859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94471F-2288-40F7-874F-097F34963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A6119-0ED3-4DBE-8914-DD84989E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D9B-5E8D-4957-B05B-894F63027B5C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EC8D0-C7FB-412B-BAF3-7C50618C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1610B6-3F38-4C18-9E74-71D49BA9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3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822BD-37C2-42C8-8F54-A300EE01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3A152-D6C8-461B-8B99-AF31A6E3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B2910-E589-4901-8823-485D6206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AF8A-E938-4958-A28B-145A25908320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F53F9-888D-4258-8833-7A2BD96E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9167F-2C30-4F6F-82CA-A90233CC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08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61259E-9EE5-4877-B521-02834019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20C387-8FF9-4621-972E-2A978E73B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47E702-8866-4014-9B9C-52CD085E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A6F52-6652-471E-B726-A9D72C37B511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05BB8-9409-41A4-9ECE-D4AFD029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116695-B339-4856-B8A2-4C571A4E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65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7B284-A6DA-4CAF-ABCF-E3C5A1E1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77BE5E-0120-44A4-9AE7-65812BD47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8F07F5-D7A8-4643-A285-C6276943E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6F7D4C-F07F-4F8C-AEA6-DA84B446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8D2B-0D21-4E94-ADD4-F1E17EF9B1F3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D70227-74AC-449E-B23C-DFC8B25D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B73FF0-7515-46BA-95EB-FA794AD3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56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DCC35-27FC-4546-8FB8-1DCE473B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A167C9-93D6-45BB-8C08-D06DF7629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4B82B1-9082-4ADA-A38B-6B6C61E7C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2F203E-E289-4971-900A-EC2249171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9036FE-A870-4301-AA09-B4C9AF42F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E2087E-4337-4464-A343-BF1164E1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5836-8736-4321-AD2D-93CCE3D50615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17DDDAF-12E5-4635-A4A7-A1B381BB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0F7A12-8D69-4CFE-B80E-CBA39CE1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70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E7FF-C67B-4761-B117-AD70EF77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D1D244-1058-4588-92CF-00EC86AF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B3FF-2AC2-4571-A3BB-2A23E09F9E85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B35F08-8160-462B-AF6B-2067D0E1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32977A-7368-41EF-9B4C-22A8BC59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43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6D5E8A-8CBB-405B-9051-9325A8B5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4647-7A83-45AF-B809-6E95C23BA93E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F15127-F232-4D03-A624-D7A40D1A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54BF74-9C00-4626-97EF-65331B78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78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A139EF-B95A-4EC7-A0B7-5D1C8AFB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0F7C3A-298C-43C6-99E7-39A87797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B24792-AF37-4029-8359-B188F8687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421B07-1691-4483-9C38-C15D2C7F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01F-9905-4B55-9125-7F1F02FB940C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665C6E-19DF-458F-A7C8-FF92E17B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5BD036-B113-435B-8C0E-344027D0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6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64D8A-2A58-4415-82F7-1C7EEBF3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33FC3F-5E25-4B17-AC13-590FCA68D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1AE39F-0614-4EA6-BBEA-7020AF358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1E2ED2-6FCA-4F21-A433-C60B41D1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630E-B0C2-45A3-A5AC-0776A5F2C407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B8BA07-7E0A-49D4-8C3F-70D0D19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393157-C50C-4328-877C-226E5497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7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E452C4-6713-434A-A299-4E5EF3CA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D313DE-37CA-4173-A309-33EDF82BF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6C6D64-CDA5-4742-926B-9B446FEF0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189EB-DC33-44EC-8AD9-920C23EE8A4F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E1F653-FDFF-4320-85EA-75A6092B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201E6B-F581-4BC1-BC72-42A0F4B99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2693-B9CE-46D3-AF51-D0508B5740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8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mfinante.gov.ro/ro/acasa/proiectedigitalizare/prezentare-sipoca-73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finante.gov.ro/ro/acasa/proiectedigitalizare/prezentare-sipoca-73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945"/>
            <a:ext cx="12191999" cy="542405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0E973D-BD61-4972-BF86-FAA05A944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353"/>
            <a:ext cx="10515600" cy="4607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o-RO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Creșterea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capacității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administrative a MFP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şi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a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instituțiilor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subordonate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în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vederea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îmbunătățirii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interacțiunii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cetățenilor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și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mediului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de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afaceri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pentru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obținerea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de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documente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din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arhiva</a:t>
            </a:r>
            <a:r>
              <a:rPr lang="en-US" sz="40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000" b="1" dirty="0" err="1" smtClean="0">
                <a:ea typeface="Calibri" pitchFamily="32" charset="0"/>
                <a:cs typeface="Times New Roman" pitchFamily="16" charset="0"/>
              </a:rPr>
              <a:t>instituției</a:t>
            </a:r>
            <a:endParaRPr lang="ro-RO" sz="4000" b="1" dirty="0" smtClean="0">
              <a:ea typeface="Calibri" pitchFamily="32" charset="0"/>
              <a:cs typeface="Times New Roman" pitchFamily="1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ro-RO" sz="4000" b="1" dirty="0" smtClean="0">
              <a:ea typeface="Calibri" pitchFamily="32" charset="0"/>
              <a:cs typeface="Times New Roman" pitchFamily="16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None/>
            </a:pPr>
            <a:r>
              <a:rPr lang="en-US" sz="2400" b="1" dirty="0" smtClean="0"/>
              <a:t>Cod SIPOCA 73</a:t>
            </a:r>
            <a:r>
              <a:rPr lang="ro-RO" sz="2400" b="1" dirty="0" smtClean="0"/>
              <a:t>7 ARHIVĂ ELECTRONICĂ</a:t>
            </a:r>
            <a:r>
              <a:rPr lang="en-US" sz="2400" b="1" dirty="0" smtClean="0"/>
              <a:t> / SMIS 13010</a:t>
            </a:r>
            <a:r>
              <a:rPr lang="ro-RO" sz="2400" b="1" dirty="0" smtClean="0"/>
              <a:t>3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54"/>
            <a:ext cx="12191999" cy="542405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10" name="Snip Same Side Corner Rectangle 9"/>
          <p:cNvSpPr/>
          <p:nvPr/>
        </p:nvSpPr>
        <p:spPr bwMode="auto">
          <a:xfrm>
            <a:off x="2486013" y="1571612"/>
            <a:ext cx="7215238" cy="1389797"/>
          </a:xfrm>
          <a:prstGeom prst="snip2SameRect">
            <a:avLst/>
          </a:prstGeom>
          <a:solidFill>
            <a:srgbClr val="F7EA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ro-RO" sz="2400" b="1" dirty="0" smtClean="0">
                <a:ea typeface="Calibri" pitchFamily="32" charset="0"/>
                <a:cs typeface="Times New Roman" pitchFamily="16" charset="0"/>
              </a:rPr>
              <a:t>Valoare proiect: 26.949.305,69 lei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</a:pPr>
            <a:r>
              <a:rPr lang="ro-RO" sz="2000" b="1" dirty="0" smtClean="0">
                <a:latin typeface="Trebuchet MS" pitchFamily="34" charset="0"/>
                <a:ea typeface="Calibri" pitchFamily="32" charset="0"/>
                <a:cs typeface="Times New Roman" pitchFamily="16" charset="0"/>
              </a:rPr>
              <a:t> </a:t>
            </a:r>
            <a:endParaRPr lang="ro-RO" sz="2000" b="1" dirty="0">
              <a:latin typeface="Trebuchet MS" pitchFamily="34" charset="0"/>
              <a:ea typeface="Calibri" pitchFamily="32" charset="0"/>
              <a:cs typeface="Times New Roman" pitchFamily="1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8624" y="213532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Asistenţă financiară </a:t>
            </a:r>
            <a:r>
              <a:rPr lang="it-IT" sz="2400" dirty="0" smtClean="0"/>
              <a:t>nerambursabilă</a:t>
            </a:r>
            <a:r>
              <a:rPr lang="ro-RO" sz="2400" dirty="0" smtClean="0">
                <a:ea typeface="Calibri" pitchFamily="32" charset="0"/>
                <a:cs typeface="Times New Roman" pitchFamily="16" charset="0"/>
              </a:rPr>
              <a:t>: 22.633.067,94 lei</a:t>
            </a:r>
            <a:endParaRPr lang="it-IT" sz="2400" dirty="0"/>
          </a:p>
          <a:p>
            <a:r>
              <a:rPr lang="it-IT" sz="2400" dirty="0"/>
              <a:t>Contribuția </a:t>
            </a:r>
            <a:r>
              <a:rPr lang="it-IT" sz="2400" dirty="0" smtClean="0"/>
              <a:t>proprie: </a:t>
            </a:r>
            <a:r>
              <a:rPr lang="ro-RO" sz="2400" dirty="0" smtClean="0">
                <a:ea typeface="Calibri" pitchFamily="32" charset="0"/>
                <a:cs typeface="Times New Roman" pitchFamily="16" charset="0"/>
              </a:rPr>
              <a:t>4.316.237,75</a:t>
            </a:r>
            <a:r>
              <a:rPr lang="it-IT" sz="2400" dirty="0" smtClean="0"/>
              <a:t> </a:t>
            </a:r>
            <a:r>
              <a:rPr lang="it-IT" sz="2400" dirty="0"/>
              <a:t>lei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52546" y="3188708"/>
            <a:ext cx="2643206" cy="642942"/>
          </a:xfrm>
          <a:prstGeom prst="roundRect">
            <a:avLst/>
          </a:prstGeom>
          <a:solidFill>
            <a:srgbClr val="F7EAB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dirty="0" smtClean="0">
                <a:solidFill>
                  <a:schemeClr val="tx1"/>
                </a:solidFill>
              </a:rPr>
              <a:t>BENEFICIARI</a:t>
            </a:r>
            <a:endParaRPr lang="ro-RO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151" y="4091424"/>
            <a:ext cx="3173124" cy="1412338"/>
          </a:xfrm>
          <a:prstGeom prst="rect">
            <a:avLst/>
          </a:prstGeom>
          <a:solidFill>
            <a:srgbClr val="F7EAB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4488878" y="4264174"/>
            <a:ext cx="320561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2100" dirty="0"/>
              <a:t>Utilizatori interni </a:t>
            </a:r>
            <a:r>
              <a:rPr lang="ro-RO" sz="2100" dirty="0" smtClean="0"/>
              <a:t>MF </a:t>
            </a:r>
            <a:r>
              <a:rPr lang="ro-RO" sz="2100" dirty="0"/>
              <a:t>şi ai instituţiilor din subordine</a:t>
            </a:r>
          </a:p>
          <a:p>
            <a:pPr lvl="0" algn="ctr"/>
            <a:r>
              <a:rPr lang="ro-RO" sz="2100" dirty="0"/>
              <a:t>- cca. 30.000</a:t>
            </a:r>
            <a:endParaRPr lang="en-US" sz="2100" dirty="0"/>
          </a:p>
        </p:txBody>
      </p:sp>
      <p:sp>
        <p:nvSpPr>
          <p:cNvPr id="19" name="Rectangle 18"/>
          <p:cNvSpPr/>
          <p:nvPr/>
        </p:nvSpPr>
        <p:spPr>
          <a:xfrm>
            <a:off x="8284182" y="4101815"/>
            <a:ext cx="2857520" cy="1412338"/>
          </a:xfrm>
          <a:prstGeom prst="rect">
            <a:avLst/>
          </a:prstGeom>
          <a:solidFill>
            <a:srgbClr val="F7EAB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058972" y="4108741"/>
            <a:ext cx="2857520" cy="1412338"/>
          </a:xfrm>
          <a:prstGeom prst="rect">
            <a:avLst/>
          </a:prstGeom>
          <a:solidFill>
            <a:srgbClr val="F7EABB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129989" y="4143379"/>
            <a:ext cx="2714644" cy="1412338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100" kern="1200" dirty="0" smtClean="0">
                <a:solidFill>
                  <a:schemeClr val="tx1"/>
                </a:solidFill>
              </a:rPr>
              <a:t>C</a:t>
            </a:r>
            <a:r>
              <a:rPr lang="it-IT" sz="2100" kern="1200" dirty="0" smtClean="0">
                <a:solidFill>
                  <a:schemeClr val="tx1"/>
                </a:solidFill>
              </a:rPr>
              <a:t>etățeni și societăți comerciale</a:t>
            </a:r>
            <a:endParaRPr lang="ro-RO" sz="2100" kern="1200" dirty="0" smtClean="0">
              <a:solidFill>
                <a:schemeClr val="tx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o-RO" sz="2100" kern="1200" dirty="0" smtClean="0">
                <a:solidFill>
                  <a:schemeClr val="tx1"/>
                </a:solidFill>
              </a:rPr>
              <a:t>-</a:t>
            </a:r>
            <a:r>
              <a:rPr lang="it-IT" sz="2100" kern="1200" dirty="0" smtClean="0">
                <a:solidFill>
                  <a:schemeClr val="tx1"/>
                </a:solidFill>
              </a:rPr>
              <a:t> cca. 3 milioane</a:t>
            </a:r>
            <a:endParaRPr lang="en-US" sz="2100" kern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88105" y="4284956"/>
            <a:ext cx="2357454" cy="107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o-RO" sz="2100" dirty="0" smtClean="0"/>
              <a:t>Instituții publice şi entităţi private</a:t>
            </a: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ro-RO" sz="2100" dirty="0" smtClean="0"/>
              <a:t>- cca. 20.000</a:t>
            </a:r>
            <a:endParaRPr lang="en-US" sz="2100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54"/>
            <a:ext cx="12191999" cy="542405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23" name="Snip Same Side Corner Rectangle 22"/>
          <p:cNvSpPr/>
          <p:nvPr/>
        </p:nvSpPr>
        <p:spPr bwMode="auto">
          <a:xfrm>
            <a:off x="5247408" y="1583302"/>
            <a:ext cx="1704110" cy="571504"/>
          </a:xfrm>
          <a:prstGeom prst="snip2SameRect">
            <a:avLst/>
          </a:prstGeom>
          <a:solidFill>
            <a:srgbClr val="F7EA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o-RO" sz="2100" b="1" i="0" u="none" strike="noStrike" cap="none" normalizeH="0" baseline="0" dirty="0" smtClean="0">
                <a:ln>
                  <a:noFill/>
                </a:ln>
                <a:effectLst/>
                <a:cs typeface="Segoe UI" charset="0"/>
              </a:rPr>
              <a:t>OBIECTIVE</a:t>
            </a:r>
            <a:endParaRPr kumimoji="0" lang="en-US" sz="2100" b="1" i="0" u="none" strike="noStrike" cap="none" normalizeH="0" baseline="0" dirty="0" smtClean="0">
              <a:ln>
                <a:noFill/>
              </a:ln>
              <a:effectLst/>
              <a:cs typeface="Segoe UI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1730" y="2678257"/>
            <a:ext cx="11544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100" dirty="0" err="1" smtClean="0"/>
              <a:t>Optimizarea</a:t>
            </a:r>
            <a:r>
              <a:rPr lang="en-US" sz="2100" dirty="0" smtClean="0"/>
              <a:t> </a:t>
            </a:r>
            <a:r>
              <a:rPr lang="en-US" sz="2100" dirty="0" err="1" smtClean="0"/>
              <a:t>și</a:t>
            </a:r>
            <a:r>
              <a:rPr lang="en-US" sz="2100" dirty="0" smtClean="0"/>
              <a:t> </a:t>
            </a:r>
            <a:r>
              <a:rPr lang="en-US" sz="2100" dirty="0" err="1" smtClean="0"/>
              <a:t>simplificarea</a:t>
            </a:r>
            <a:r>
              <a:rPr lang="en-US" sz="2100" dirty="0" smtClean="0"/>
              <a:t> </a:t>
            </a:r>
            <a:r>
              <a:rPr lang="en-US" sz="2100" dirty="0" err="1" smtClean="0"/>
              <a:t>serviciului</a:t>
            </a:r>
            <a:r>
              <a:rPr lang="en-US" sz="2100" dirty="0" smtClean="0"/>
              <a:t> de </a:t>
            </a:r>
            <a:r>
              <a:rPr lang="en-US" sz="2100" dirty="0" err="1" smtClean="0"/>
              <a:t>eliberare</a:t>
            </a:r>
            <a:r>
              <a:rPr lang="en-US" sz="2100" dirty="0" smtClean="0"/>
              <a:t> a </a:t>
            </a:r>
            <a:r>
              <a:rPr lang="en-US" sz="2100" dirty="0" err="1" smtClean="0"/>
              <a:t>documentelor</a:t>
            </a:r>
            <a:r>
              <a:rPr lang="en-US" sz="2100" dirty="0" smtClean="0"/>
              <a:t> din </a:t>
            </a:r>
            <a:r>
              <a:rPr lang="en-US" sz="2100" dirty="0" err="1" smtClean="0"/>
              <a:t>arhiva</a:t>
            </a:r>
            <a:r>
              <a:rPr lang="ro-RO" sz="2100" dirty="0" smtClean="0"/>
              <a:t> electronică a</a:t>
            </a:r>
            <a:r>
              <a:rPr lang="en-US" sz="2100" dirty="0" smtClean="0"/>
              <a:t> </a:t>
            </a:r>
            <a:r>
              <a:rPr lang="en-US" sz="2100" dirty="0" err="1" smtClean="0"/>
              <a:t>instituției</a:t>
            </a:r>
            <a:r>
              <a:rPr lang="en-US" sz="2100" dirty="0" smtClean="0"/>
              <a:t> </a:t>
            </a:r>
            <a:r>
              <a:rPr lang="en-US" sz="2100" dirty="0" err="1" smtClean="0"/>
              <a:t>prin</a:t>
            </a:r>
            <a:r>
              <a:rPr lang="en-US" sz="2100" dirty="0" smtClean="0"/>
              <a:t> </a:t>
            </a:r>
            <a:r>
              <a:rPr lang="en-US" sz="2100" dirty="0" err="1" smtClean="0"/>
              <a:t>intermediul</a:t>
            </a:r>
            <a:r>
              <a:rPr lang="en-US" sz="2100" dirty="0" smtClean="0"/>
              <a:t> </a:t>
            </a:r>
            <a:r>
              <a:rPr lang="en-US" sz="2100" dirty="0" err="1" smtClean="0"/>
              <a:t>Spațiului</a:t>
            </a:r>
            <a:r>
              <a:rPr lang="en-US" sz="2100" dirty="0" smtClean="0"/>
              <a:t> </a:t>
            </a:r>
            <a:r>
              <a:rPr lang="en-US" sz="2100" dirty="0" err="1" smtClean="0"/>
              <a:t>privat</a:t>
            </a:r>
            <a:r>
              <a:rPr lang="en-US" sz="2100" dirty="0" smtClean="0"/>
              <a:t> virtual (SPV)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1727" y="3508221"/>
            <a:ext cx="1152351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dirty="0" err="1" smtClean="0"/>
              <a:t>Formarea</a:t>
            </a:r>
            <a:r>
              <a:rPr lang="en-US" sz="2100" dirty="0" smtClean="0"/>
              <a:t>/</a:t>
            </a:r>
            <a:r>
              <a:rPr lang="en-US" sz="2100" dirty="0" err="1" smtClean="0"/>
              <a:t>instruirea</a:t>
            </a:r>
            <a:r>
              <a:rPr lang="en-US" sz="2100" dirty="0" smtClean="0"/>
              <a:t> </a:t>
            </a:r>
            <a:r>
              <a:rPr lang="en-US" sz="2100" dirty="0" err="1" smtClean="0"/>
              <a:t>pentru</a:t>
            </a:r>
            <a:r>
              <a:rPr lang="en-US" sz="2100" dirty="0" smtClean="0"/>
              <a:t> </a:t>
            </a:r>
            <a:r>
              <a:rPr lang="en-US" sz="2100" dirty="0" err="1" smtClean="0"/>
              <a:t>îmbunătățirea</a:t>
            </a:r>
            <a:r>
              <a:rPr lang="en-US" sz="2100" dirty="0" smtClean="0"/>
              <a:t> </a:t>
            </a:r>
            <a:r>
              <a:rPr lang="en-US" sz="2100" dirty="0" err="1" smtClean="0"/>
              <a:t>abilităților</a:t>
            </a:r>
            <a:r>
              <a:rPr lang="en-US" sz="2100" dirty="0" smtClean="0"/>
              <a:t> </a:t>
            </a:r>
            <a:r>
              <a:rPr lang="en-US" sz="2100" dirty="0" err="1" smtClean="0"/>
              <a:t>și</a:t>
            </a:r>
            <a:r>
              <a:rPr lang="en-US" sz="2100" dirty="0" smtClean="0"/>
              <a:t> </a:t>
            </a:r>
            <a:r>
              <a:rPr lang="en-US" sz="2100" dirty="0" err="1" smtClean="0"/>
              <a:t>cunoștințelor</a:t>
            </a:r>
            <a:r>
              <a:rPr lang="en-US" sz="2100" dirty="0" smtClean="0"/>
              <a:t> </a:t>
            </a:r>
            <a:r>
              <a:rPr lang="en-US" sz="2100" dirty="0" err="1" smtClean="0"/>
              <a:t>personalului</a:t>
            </a:r>
            <a:r>
              <a:rPr lang="en-US" sz="2100" dirty="0" smtClean="0"/>
              <a:t> </a:t>
            </a:r>
            <a:r>
              <a:rPr lang="en-US" sz="2100" dirty="0" smtClean="0"/>
              <a:t>MF </a:t>
            </a:r>
            <a:r>
              <a:rPr lang="en-US" sz="2100" dirty="0" err="1" smtClean="0"/>
              <a:t>pentru</a:t>
            </a:r>
            <a:r>
              <a:rPr lang="en-US" sz="2100" dirty="0" smtClean="0"/>
              <a:t> </a:t>
            </a:r>
            <a:r>
              <a:rPr lang="en-US" sz="2100" dirty="0" err="1" smtClean="0"/>
              <a:t>înțelegerea</a:t>
            </a:r>
            <a:r>
              <a:rPr lang="en-US" sz="2100" dirty="0" smtClean="0"/>
              <a:t> </a:t>
            </a:r>
            <a:r>
              <a:rPr lang="en-US" sz="2100" dirty="0" err="1" smtClean="0"/>
              <a:t>abordării</a:t>
            </a:r>
            <a:r>
              <a:rPr lang="en-US" sz="2100" dirty="0" smtClean="0"/>
              <a:t> </a:t>
            </a:r>
            <a:r>
              <a:rPr lang="en-US" sz="2100" dirty="0" err="1" smtClean="0"/>
              <a:t>pe</a:t>
            </a:r>
            <a:r>
              <a:rPr lang="en-US" sz="2100" dirty="0" smtClean="0"/>
              <a:t> </a:t>
            </a:r>
            <a:r>
              <a:rPr lang="en-US" sz="2100" dirty="0" err="1" smtClean="0"/>
              <a:t>procese</a:t>
            </a:r>
            <a:r>
              <a:rPr lang="en-US" sz="2100" dirty="0" smtClean="0"/>
              <a:t> </a:t>
            </a:r>
            <a:r>
              <a:rPr lang="en-US" sz="2100" dirty="0" err="1" smtClean="0"/>
              <a:t>și</a:t>
            </a:r>
            <a:r>
              <a:rPr lang="en-US" sz="2100" dirty="0" smtClean="0"/>
              <a:t> </a:t>
            </a:r>
            <a:r>
              <a:rPr lang="en-US" sz="2100" dirty="0" err="1" smtClean="0"/>
              <a:t>implementarea</a:t>
            </a:r>
            <a:r>
              <a:rPr lang="en-US" sz="2100" dirty="0" smtClean="0"/>
              <a:t> </a:t>
            </a:r>
            <a:r>
              <a:rPr lang="en-US" sz="2100" dirty="0" err="1" smtClean="0"/>
              <a:t>măsurilor</a:t>
            </a:r>
            <a:r>
              <a:rPr lang="en-US" sz="2100" dirty="0" smtClean="0"/>
              <a:t> de </a:t>
            </a:r>
            <a:r>
              <a:rPr lang="en-US" sz="2100" dirty="0" err="1" smtClean="0"/>
              <a:t>simplificare</a:t>
            </a:r>
            <a:r>
              <a:rPr lang="en-US" sz="2100" dirty="0" smtClean="0"/>
              <a:t> </a:t>
            </a:r>
            <a:r>
              <a:rPr lang="en-US" sz="2100" dirty="0" err="1" smtClean="0"/>
              <a:t>implementate</a:t>
            </a:r>
            <a:r>
              <a:rPr lang="en-US" sz="2100" dirty="0" smtClean="0"/>
              <a:t> </a:t>
            </a:r>
            <a:r>
              <a:rPr lang="en-US" sz="2100" dirty="0" err="1" smtClean="0"/>
              <a:t>prin</a:t>
            </a:r>
            <a:r>
              <a:rPr lang="en-US" sz="2100" dirty="0" smtClean="0"/>
              <a:t> </a:t>
            </a:r>
            <a:r>
              <a:rPr lang="en-US" sz="2100" dirty="0" err="1" smtClean="0"/>
              <a:t>proiect</a:t>
            </a:r>
            <a:r>
              <a:rPr lang="en-US" sz="2100" dirty="0" smtClean="0"/>
              <a:t>, </a:t>
            </a:r>
            <a:r>
              <a:rPr lang="en-US" sz="2100" dirty="0" err="1" smtClean="0"/>
              <a:t>precum</a:t>
            </a:r>
            <a:r>
              <a:rPr lang="en-US" sz="2100" dirty="0" smtClean="0"/>
              <a:t> </a:t>
            </a:r>
            <a:r>
              <a:rPr lang="en-US" sz="2100" dirty="0" err="1" smtClean="0"/>
              <a:t>și</a:t>
            </a:r>
            <a:r>
              <a:rPr lang="en-US" sz="2100" dirty="0" smtClean="0"/>
              <a:t> </a:t>
            </a:r>
            <a:r>
              <a:rPr lang="en-US" sz="2100" dirty="0" err="1" smtClean="0"/>
              <a:t>pentru</a:t>
            </a:r>
            <a:r>
              <a:rPr lang="en-US" sz="2100" dirty="0" smtClean="0"/>
              <a:t> </a:t>
            </a:r>
            <a:r>
              <a:rPr lang="en-US" sz="2100" dirty="0" err="1" smtClean="0"/>
              <a:t>utilizarea</a:t>
            </a:r>
            <a:r>
              <a:rPr lang="en-US" sz="2100" dirty="0" smtClean="0"/>
              <a:t> </a:t>
            </a:r>
            <a:r>
              <a:rPr lang="en-US" sz="2100" dirty="0" err="1" smtClean="0"/>
              <a:t>sistemelor</a:t>
            </a:r>
            <a:r>
              <a:rPr lang="en-US" sz="2100" dirty="0" smtClean="0"/>
              <a:t> </a:t>
            </a:r>
            <a:r>
              <a:rPr lang="en-US" sz="2100" dirty="0" err="1" smtClean="0"/>
              <a:t>informatice</a:t>
            </a:r>
            <a:r>
              <a:rPr lang="en-US" sz="2100" dirty="0" smtClean="0"/>
              <a:t> </a:t>
            </a:r>
            <a:r>
              <a:rPr lang="en-US" sz="2100" dirty="0" err="1" smtClean="0"/>
              <a:t>dezvoltate</a:t>
            </a:r>
            <a:r>
              <a:rPr lang="en-US" sz="2100" dirty="0" smtClean="0"/>
              <a:t> </a:t>
            </a:r>
            <a:r>
              <a:rPr lang="en-US" sz="2100" dirty="0" err="1" smtClean="0"/>
              <a:t>prin</a:t>
            </a:r>
            <a:r>
              <a:rPr lang="en-US" sz="2100" dirty="0" smtClean="0"/>
              <a:t> </a:t>
            </a:r>
            <a:r>
              <a:rPr lang="en-US" sz="2100" dirty="0" err="1" smtClean="0"/>
              <a:t>proiect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pic>
        <p:nvPicPr>
          <p:cNvPr id="38" name="Picture 37" descr="digitization-4807208_1920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5007" y="4613568"/>
            <a:ext cx="1956924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55"/>
            <a:ext cx="12191999" cy="542405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2311966" y="1652149"/>
            <a:ext cx="7569794" cy="488373"/>
          </a:xfrm>
          <a:prstGeom prst="snip2SameRect">
            <a:avLst/>
          </a:prstGeom>
          <a:solidFill>
            <a:srgbClr val="F7EA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sz="2100" b="1" dirty="0" smtClean="0"/>
              <a:t>Măsuri de simplificare administrativă prevăzute a fi </a:t>
            </a:r>
            <a:r>
              <a:rPr lang="ro-RO" sz="2100" b="1" dirty="0" smtClean="0"/>
              <a:t>implementate</a:t>
            </a:r>
            <a:endParaRPr lang="ro-RO" sz="2100" b="1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1246910" y="2766157"/>
            <a:ext cx="10619510" cy="239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altLang="en-US" sz="2100" dirty="0" smtClean="0"/>
              <a:t>- </a:t>
            </a:r>
            <a:r>
              <a:rPr lang="it-IT" sz="2100" dirty="0" smtClean="0"/>
              <a:t>accesul facil și imediat către servicii publice electronice disponibile non-stop și accesibile din orice </a:t>
            </a:r>
            <a:r>
              <a:rPr lang="it-IT" sz="2100" dirty="0" smtClean="0"/>
              <a:t>loc</a:t>
            </a:r>
            <a:r>
              <a:rPr lang="ro-RO" altLang="en-US" sz="2100" dirty="0" smtClean="0"/>
              <a:t>;</a:t>
            </a:r>
            <a:endParaRPr lang="ro-RO" altLang="en-US" sz="2100" dirty="0" smtClean="0"/>
          </a:p>
          <a:p>
            <a:pPr algn="just">
              <a:lnSpc>
                <a:spcPct val="102000"/>
              </a:lnSpc>
              <a:buClr>
                <a:srgbClr val="000000"/>
              </a:buClr>
              <a:buSzPct val="100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en-US" altLang="en-US" sz="2100" dirty="0" smtClean="0"/>
              <a:t> </a:t>
            </a:r>
            <a:r>
              <a:rPr lang="ro-RO" altLang="en-US" sz="2100" dirty="0" smtClean="0"/>
              <a:t>a</a:t>
            </a:r>
            <a:r>
              <a:rPr lang="ro-RO" sz="2100" dirty="0" smtClean="0"/>
              <a:t>ccesul independent </a:t>
            </a:r>
            <a:r>
              <a:rPr lang="ro-RO" sz="2100" dirty="0" smtClean="0"/>
              <a:t>de tipul de dispozitiv folosit: PC/laptop sau dispozitive (telefoane, tablete) </a:t>
            </a:r>
            <a:r>
              <a:rPr lang="ro-RO" sz="2100" dirty="0" smtClean="0"/>
              <a:t>mobile</a:t>
            </a:r>
            <a:r>
              <a:rPr lang="ro-RO" altLang="en-US" sz="2100" dirty="0" smtClean="0"/>
              <a:t>;</a:t>
            </a:r>
            <a:endParaRPr lang="ro-RO" sz="2100" dirty="0" smtClean="0"/>
          </a:p>
          <a:p>
            <a:pPr algn="just">
              <a:lnSpc>
                <a:spcPct val="102000"/>
              </a:lnSpc>
              <a:buClr>
                <a:srgbClr val="000000"/>
              </a:buClr>
              <a:buSzPct val="100000"/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vi-VN" sz="2100" dirty="0" smtClean="0">
                <a:latin typeface="Calibri" pitchFamily="34" charset="0"/>
              </a:rPr>
              <a:t> identitatea electronică a </a:t>
            </a:r>
            <a:r>
              <a:rPr lang="vi-VN" sz="2100" dirty="0" smtClean="0">
                <a:latin typeface="Calibri" pitchFamily="34" charset="0"/>
              </a:rPr>
              <a:t>utilizatorului</a:t>
            </a:r>
            <a:r>
              <a:rPr lang="ro-RO" altLang="en-US" sz="2100" dirty="0" smtClean="0"/>
              <a:t>;</a:t>
            </a:r>
            <a:endParaRPr lang="ro-RO" altLang="en-US" sz="2100" dirty="0" smtClean="0">
              <a:latin typeface="Calibri" pitchFamily="34" charset="0"/>
            </a:endParaRPr>
          </a:p>
          <a:p>
            <a:pPr algn="just">
              <a:lnSpc>
                <a:spcPct val="102000"/>
              </a:lnSpc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altLang="en-US" sz="2100" dirty="0" smtClean="0"/>
              <a:t>- schimbul electronic de documente, completarea de formulare online, furnizarea de notificări automate și dovezi referitoare la </a:t>
            </a:r>
            <a:r>
              <a:rPr lang="en-US" altLang="en-US" sz="2100" dirty="0" err="1" smtClean="0"/>
              <a:t>gestionarea</a:t>
            </a:r>
            <a:r>
              <a:rPr lang="en-US" altLang="en-US" sz="2100" dirty="0" smtClean="0"/>
              <a:t> </a:t>
            </a:r>
            <a:r>
              <a:rPr lang="ro-RO" altLang="en-US" sz="2100" dirty="0" smtClean="0"/>
              <a:t>datelor </a:t>
            </a:r>
            <a:r>
              <a:rPr lang="ro-RO" altLang="en-US" sz="2100" dirty="0" smtClean="0"/>
              <a:t>transmise.</a:t>
            </a:r>
            <a:endParaRPr lang="ro-RO" altLang="en-US" sz="21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D08CDC47-4F80-49AA-B0A9-28F6155566C2}"/>
              </a:ext>
            </a:extLst>
          </p:cNvPr>
          <p:cNvGrpSpPr/>
          <p:nvPr/>
        </p:nvGrpSpPr>
        <p:grpSpPr>
          <a:xfrm>
            <a:off x="160190" y="2151783"/>
            <a:ext cx="1117177" cy="3685428"/>
            <a:chOff x="8501432" y="77155"/>
            <a:chExt cx="2685350" cy="6803354"/>
          </a:xfrm>
        </p:grpSpPr>
        <p:sp>
          <p:nvSpPr>
            <p:cNvPr id="51" name="Freeform: Shape 22">
              <a:extLst>
                <a:ext uri="{FF2B5EF4-FFF2-40B4-BE49-F238E27FC236}">
                  <a16:creationId xmlns:a16="http://schemas.microsoft.com/office/drawing/2014/main" xmlns="" id="{D550C564-A9FF-476D-80FC-D2D1118051A7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3">
              <a:extLst>
                <a:ext uri="{FF2B5EF4-FFF2-40B4-BE49-F238E27FC236}">
                  <a16:creationId xmlns:a16="http://schemas.microsoft.com/office/drawing/2014/main" xmlns="" id="{D6F1C5CF-2B72-4AF9-9F9D-047672EE0370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4">
              <a:extLst>
                <a:ext uri="{FF2B5EF4-FFF2-40B4-BE49-F238E27FC236}">
                  <a16:creationId xmlns:a16="http://schemas.microsoft.com/office/drawing/2014/main" xmlns="" id="{18FD5DE7-74E0-4E0B-B421-346BF92FD415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5">
              <a:extLst>
                <a:ext uri="{FF2B5EF4-FFF2-40B4-BE49-F238E27FC236}">
                  <a16:creationId xmlns:a16="http://schemas.microsoft.com/office/drawing/2014/main" xmlns="" id="{29F1A927-B5A3-44B4-BA2C-FE0566AE2826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6">
              <a:extLst>
                <a:ext uri="{FF2B5EF4-FFF2-40B4-BE49-F238E27FC236}">
                  <a16:creationId xmlns:a16="http://schemas.microsoft.com/office/drawing/2014/main" xmlns="" id="{5F363208-3B86-400C-9FA6-5E25A8C9E242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7">
              <a:extLst>
                <a:ext uri="{FF2B5EF4-FFF2-40B4-BE49-F238E27FC236}">
                  <a16:creationId xmlns:a16="http://schemas.microsoft.com/office/drawing/2014/main" xmlns="" id="{9651982F-E2B7-42AA-BC80-093F795EDC8D}"/>
                </a:ext>
              </a:extLst>
            </p:cNvPr>
            <p:cNvSpPr/>
            <p:nvPr/>
          </p:nvSpPr>
          <p:spPr>
            <a:xfrm>
              <a:off x="8876498" y="2106020"/>
              <a:ext cx="1427033" cy="4304495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8">
              <a:extLst>
                <a:ext uri="{FF2B5EF4-FFF2-40B4-BE49-F238E27FC236}">
                  <a16:creationId xmlns:a16="http://schemas.microsoft.com/office/drawing/2014/main" xmlns="" id="{FAF89F98-CE64-425E-8AB1-D98C3FDAF27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9">
              <a:extLst>
                <a:ext uri="{FF2B5EF4-FFF2-40B4-BE49-F238E27FC236}">
                  <a16:creationId xmlns:a16="http://schemas.microsoft.com/office/drawing/2014/main" xmlns="" id="{DAFF24B3-F191-47D0-A483-9BB8D1F28BCE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0">
              <a:extLst>
                <a:ext uri="{FF2B5EF4-FFF2-40B4-BE49-F238E27FC236}">
                  <a16:creationId xmlns:a16="http://schemas.microsoft.com/office/drawing/2014/main" xmlns="" id="{A215407C-F7BE-4376-89C6-E33F9421C373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1">
              <a:extLst>
                <a:ext uri="{FF2B5EF4-FFF2-40B4-BE49-F238E27FC236}">
                  <a16:creationId xmlns:a16="http://schemas.microsoft.com/office/drawing/2014/main" xmlns="" id="{DAB33D3B-D51B-4712-AAB5-907D4852F5B2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2">
              <a:extLst>
                <a:ext uri="{FF2B5EF4-FFF2-40B4-BE49-F238E27FC236}">
                  <a16:creationId xmlns:a16="http://schemas.microsoft.com/office/drawing/2014/main" xmlns="" id="{65537CDD-FA06-4528-B4DE-00B04DF9D650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3">
              <a:extLst>
                <a:ext uri="{FF2B5EF4-FFF2-40B4-BE49-F238E27FC236}">
                  <a16:creationId xmlns:a16="http://schemas.microsoft.com/office/drawing/2014/main" xmlns="" id="{97BDCB65-A00F-4A47-B5D5-1A05C047551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4">
              <a:extLst>
                <a:ext uri="{FF2B5EF4-FFF2-40B4-BE49-F238E27FC236}">
                  <a16:creationId xmlns:a16="http://schemas.microsoft.com/office/drawing/2014/main" xmlns="" id="{615F4B31-DF6B-4295-A5ED-44F49FB15102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5">
              <a:extLst>
                <a:ext uri="{FF2B5EF4-FFF2-40B4-BE49-F238E27FC236}">
                  <a16:creationId xmlns:a16="http://schemas.microsoft.com/office/drawing/2014/main" xmlns="" id="{79D69C2A-CB24-4D3D-9164-8C89B33ACB00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xmlns="" id="{AA5C7A67-979E-44F1-9A7A-BD92ABDAC408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">
              <a:extLst>
                <a:ext uri="{FF2B5EF4-FFF2-40B4-BE49-F238E27FC236}">
                  <a16:creationId xmlns:a16="http://schemas.microsoft.com/office/drawing/2014/main" xmlns="" id="{052A0D1A-B83A-46AA-8ACB-2DCD6C345152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38">
              <a:extLst>
                <a:ext uri="{FF2B5EF4-FFF2-40B4-BE49-F238E27FC236}">
                  <a16:creationId xmlns:a16="http://schemas.microsoft.com/office/drawing/2014/main" xmlns="" id="{1BBB734F-F004-4631-A7A2-BB5806D95600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79" name="Freeform: Shape 50">
                <a:extLst>
                  <a:ext uri="{FF2B5EF4-FFF2-40B4-BE49-F238E27FC236}">
                    <a16:creationId xmlns:a16="http://schemas.microsoft.com/office/drawing/2014/main" xmlns="" id="{1E6B3A95-B532-476E-8ABB-94DD48AFE193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1">
                <a:extLst>
                  <a:ext uri="{FF2B5EF4-FFF2-40B4-BE49-F238E27FC236}">
                    <a16:creationId xmlns:a16="http://schemas.microsoft.com/office/drawing/2014/main" xmlns="" id="{20CFA93F-D4F6-4D7C-96F1-4D8AECD40AD2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52">
                <a:extLst>
                  <a:ext uri="{FF2B5EF4-FFF2-40B4-BE49-F238E27FC236}">
                    <a16:creationId xmlns:a16="http://schemas.microsoft.com/office/drawing/2014/main" xmlns="" id="{B6AF1BC2-934C-493A-AFCD-5D2481B46874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53">
                <a:extLst>
                  <a:ext uri="{FF2B5EF4-FFF2-40B4-BE49-F238E27FC236}">
                    <a16:creationId xmlns:a16="http://schemas.microsoft.com/office/drawing/2014/main" xmlns="" id="{8A9EDCFB-8683-4271-B062-ED8748D299D5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54">
                <a:extLst>
                  <a:ext uri="{FF2B5EF4-FFF2-40B4-BE49-F238E27FC236}">
                    <a16:creationId xmlns:a16="http://schemas.microsoft.com/office/drawing/2014/main" xmlns="" id="{85307DD7-5E2A-4B5A-9A8D-AA096940FF6B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55">
                <a:extLst>
                  <a:ext uri="{FF2B5EF4-FFF2-40B4-BE49-F238E27FC236}">
                    <a16:creationId xmlns:a16="http://schemas.microsoft.com/office/drawing/2014/main" xmlns="" id="{1E52E487-540C-4906-949D-E25A6DB3E49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8" name="Freeform: Shape 39">
              <a:extLst>
                <a:ext uri="{FF2B5EF4-FFF2-40B4-BE49-F238E27FC236}">
                  <a16:creationId xmlns:a16="http://schemas.microsoft.com/office/drawing/2014/main" xmlns="" id="{F4E2C14D-21B0-49F1-AB9B-EE03EA0972E1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">
              <a:extLst>
                <a:ext uri="{FF2B5EF4-FFF2-40B4-BE49-F238E27FC236}">
                  <a16:creationId xmlns:a16="http://schemas.microsoft.com/office/drawing/2014/main" xmlns="" id="{3B0E7F6C-5140-4DE7-B1D8-18122DBA2DB4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1">
              <a:extLst>
                <a:ext uri="{FF2B5EF4-FFF2-40B4-BE49-F238E27FC236}">
                  <a16:creationId xmlns:a16="http://schemas.microsoft.com/office/drawing/2014/main" xmlns="" id="{AFB02A5F-4E96-45F8-BAA6-28F78C7EA83C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2">
              <a:extLst>
                <a:ext uri="{FF2B5EF4-FFF2-40B4-BE49-F238E27FC236}">
                  <a16:creationId xmlns:a16="http://schemas.microsoft.com/office/drawing/2014/main" xmlns="" id="{1415E213-9C34-4625-8439-7899BC337602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3">
              <a:extLst>
                <a:ext uri="{FF2B5EF4-FFF2-40B4-BE49-F238E27FC236}">
                  <a16:creationId xmlns:a16="http://schemas.microsoft.com/office/drawing/2014/main" xmlns="" id="{217B495B-B560-4153-8B9E-EEBED30B50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4">
              <a:extLst>
                <a:ext uri="{FF2B5EF4-FFF2-40B4-BE49-F238E27FC236}">
                  <a16:creationId xmlns:a16="http://schemas.microsoft.com/office/drawing/2014/main" xmlns="" id="{3F230576-7F20-476B-80FF-D8807D7991AE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5">
              <a:extLst>
                <a:ext uri="{FF2B5EF4-FFF2-40B4-BE49-F238E27FC236}">
                  <a16:creationId xmlns:a16="http://schemas.microsoft.com/office/drawing/2014/main" xmlns="" id="{D95D8F32-344B-4C26-A62B-F52A92531B8C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6">
              <a:extLst>
                <a:ext uri="{FF2B5EF4-FFF2-40B4-BE49-F238E27FC236}">
                  <a16:creationId xmlns:a16="http://schemas.microsoft.com/office/drawing/2014/main" xmlns="" id="{AA413B7C-2A7C-409C-9D95-FB1295EC8CB1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7">
              <a:extLst>
                <a:ext uri="{FF2B5EF4-FFF2-40B4-BE49-F238E27FC236}">
                  <a16:creationId xmlns:a16="http://schemas.microsoft.com/office/drawing/2014/main" xmlns="" id="{21A17515-CE4A-4122-8F11-3BA3099F308A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8">
              <a:extLst>
                <a:ext uri="{FF2B5EF4-FFF2-40B4-BE49-F238E27FC236}">
                  <a16:creationId xmlns:a16="http://schemas.microsoft.com/office/drawing/2014/main" xmlns="" id="{EB660035-A153-4F4B-A2FE-FDE17FA1C88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9">
              <a:extLst>
                <a:ext uri="{FF2B5EF4-FFF2-40B4-BE49-F238E27FC236}">
                  <a16:creationId xmlns:a16="http://schemas.microsoft.com/office/drawing/2014/main" xmlns="" id="{B7E2D806-B7DA-458B-8DB1-62B1C325CA99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55"/>
            <a:ext cx="12191999" cy="542405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3813484" y="1641762"/>
            <a:ext cx="4561608" cy="529936"/>
          </a:xfrm>
          <a:prstGeom prst="snip2SameRect">
            <a:avLst/>
          </a:prstGeom>
          <a:solidFill>
            <a:srgbClr val="F7EA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02000"/>
              </a:lnSpc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altLang="en-US" sz="2100" b="1" dirty="0" smtClean="0"/>
              <a:t>Necesitatea implementării </a:t>
            </a:r>
            <a:r>
              <a:rPr lang="ro-RO" altLang="en-US" sz="2100" b="1" dirty="0" smtClean="0"/>
              <a:t>proiectului</a:t>
            </a:r>
            <a:endParaRPr lang="ro-RO" altLang="en-US" sz="21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22120" y="2874286"/>
            <a:ext cx="89153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100" dirty="0" smtClean="0">
                <a:latin typeface="Calibri" pitchFamily="34" charset="0"/>
              </a:rPr>
              <a:t>- uzura fizică și morală a platformei de arhivare </a:t>
            </a:r>
            <a:r>
              <a:rPr lang="vi-VN" sz="2100" dirty="0" smtClean="0">
                <a:latin typeface="Calibri" pitchFamily="34" charset="0"/>
              </a:rPr>
              <a:t>electronică: </a:t>
            </a:r>
            <a:r>
              <a:rPr lang="vi-VN" sz="2100" dirty="0" smtClean="0">
                <a:latin typeface="Calibri" pitchFamily="34" charset="0"/>
              </a:rPr>
              <a:t>tehnologii relativ învechite, greu de utilizat și administrat, costurile de întreținere </a:t>
            </a:r>
            <a:r>
              <a:rPr lang="vi-VN" sz="2100" dirty="0" smtClean="0">
                <a:latin typeface="Calibri" pitchFamily="34" charset="0"/>
              </a:rPr>
              <a:t>ridicate</a:t>
            </a:r>
            <a:r>
              <a:rPr lang="ro-RO" altLang="en-US" sz="2100" dirty="0" smtClean="0"/>
              <a:t> ;</a:t>
            </a:r>
            <a:r>
              <a:rPr lang="vi-VN" sz="2100" dirty="0" smtClean="0">
                <a:latin typeface="Calibri" pitchFamily="34" charset="0"/>
              </a:rPr>
              <a:t> </a:t>
            </a:r>
            <a:endParaRPr lang="vi-VN" sz="2100" dirty="0" smtClean="0">
              <a:latin typeface="Calibri" pitchFamily="34" charset="0"/>
            </a:endParaRPr>
          </a:p>
          <a:p>
            <a:pPr algn="just"/>
            <a:r>
              <a:rPr lang="vi-VN" sz="2100" dirty="0" smtClean="0">
                <a:latin typeface="Calibri" pitchFamily="34" charset="0"/>
              </a:rPr>
              <a:t>- ineficiență în desfășurarea activităților instituției urmare a deselor întreruperi intervenite în funcționarea </a:t>
            </a:r>
            <a:r>
              <a:rPr lang="vi-VN" sz="2100" dirty="0" smtClean="0">
                <a:latin typeface="Calibri" pitchFamily="34" charset="0"/>
              </a:rPr>
              <a:t>platformei</a:t>
            </a:r>
            <a:r>
              <a:rPr lang="ro-RO" altLang="en-US" sz="2100" dirty="0" smtClean="0"/>
              <a:t> ;</a:t>
            </a:r>
            <a:endParaRPr lang="vi-VN" sz="2100" dirty="0" smtClean="0">
              <a:latin typeface="Calibri" pitchFamily="34" charset="0"/>
            </a:endParaRPr>
          </a:p>
          <a:p>
            <a:pPr algn="just"/>
            <a:r>
              <a:rPr lang="it-IT" sz="2100" dirty="0" smtClean="0">
                <a:latin typeface="Calibri" pitchFamily="34" charset="0"/>
              </a:rPr>
              <a:t>- u</a:t>
            </a:r>
            <a:r>
              <a:rPr lang="it-IT" sz="2100" dirty="0" smtClean="0">
                <a:latin typeface="Calibri" pitchFamily="34" charset="0"/>
              </a:rPr>
              <a:t>n </a:t>
            </a:r>
            <a:r>
              <a:rPr lang="it-IT" sz="2100" dirty="0" smtClean="0">
                <a:latin typeface="Calibri" pitchFamily="34" charset="0"/>
              </a:rPr>
              <a:t>număr ridicat de beneficiari utilizează ghișeele instituției, pentru solicitarea anumitor </a:t>
            </a:r>
            <a:r>
              <a:rPr lang="it-IT" sz="2100" dirty="0" smtClean="0">
                <a:latin typeface="Calibri" pitchFamily="34" charset="0"/>
              </a:rPr>
              <a:t>documente.</a:t>
            </a:r>
            <a:endParaRPr lang="ro-RO" altLang="en-US" sz="2100" dirty="0">
              <a:latin typeface="Calibri" pitchFamily="34" charset="0"/>
            </a:endParaRPr>
          </a:p>
        </p:txBody>
      </p:sp>
      <p:pic>
        <p:nvPicPr>
          <p:cNvPr id="13" name="Picture 12" descr="oameni-la-ghiseu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817" y="2898630"/>
            <a:ext cx="2259059" cy="15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55"/>
            <a:ext cx="12191999" cy="542405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5299366" y="1610590"/>
            <a:ext cx="1641763" cy="550718"/>
          </a:xfrm>
          <a:prstGeom prst="snip2SameRect">
            <a:avLst/>
          </a:prstGeom>
          <a:solidFill>
            <a:srgbClr val="F7EA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sz="2100" b="1" dirty="0" smtClean="0"/>
              <a:t>Livrabile</a:t>
            </a:r>
            <a:endParaRPr lang="ro-RO" sz="21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01336" y="2817808"/>
            <a:ext cx="11533909" cy="239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2000"/>
              </a:lnSpc>
              <a:spcAft>
                <a:spcPct val="0"/>
              </a:spcAft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en-US" altLang="en-US" sz="2100" dirty="0" smtClean="0"/>
              <a:t>s</a:t>
            </a:r>
            <a:r>
              <a:rPr lang="ro-RO" altLang="en-US" sz="2100" dirty="0" smtClean="0"/>
              <a:t>tudiu </a:t>
            </a:r>
            <a:r>
              <a:rPr lang="ro-RO" altLang="en-US" sz="2100" dirty="0" smtClean="0"/>
              <a:t>al situației existente referitor </a:t>
            </a:r>
            <a:r>
              <a:rPr lang="ro-RO" sz="2100" dirty="0" smtClean="0"/>
              <a:t>la domeniul specific al serviciului arhiva electronică gestionat de </a:t>
            </a:r>
            <a:r>
              <a:rPr lang="ro-RO" sz="2100" dirty="0" smtClean="0"/>
              <a:t>MF </a:t>
            </a:r>
            <a:r>
              <a:rPr lang="ro-RO" sz="2100" dirty="0" smtClean="0"/>
              <a:t>şi instituţiile din subordine (legislație, procese, instrumente de lucru, proceduri</a:t>
            </a:r>
            <a:r>
              <a:rPr lang="ro-RO" sz="2100" dirty="0" smtClean="0"/>
              <a:t>).</a:t>
            </a:r>
          </a:p>
          <a:p>
            <a:pPr algn="just">
              <a:lnSpc>
                <a:spcPct val="102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en-US" altLang="en-US" sz="2100" b="1" dirty="0" smtClean="0"/>
              <a:t>P</a:t>
            </a:r>
            <a:r>
              <a:rPr lang="ro-RO" altLang="en-US" sz="2100" b="1" dirty="0" smtClean="0"/>
              <a:t>latformă integrată </a:t>
            </a:r>
            <a:r>
              <a:rPr lang="ro-RO" altLang="en-US" sz="2100" b="1" dirty="0" smtClean="0"/>
              <a:t>ce va include:</a:t>
            </a:r>
          </a:p>
          <a:p>
            <a:pPr algn="just">
              <a:lnSpc>
                <a:spcPct val="102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altLang="en-US" sz="2100" dirty="0" smtClean="0"/>
              <a:t>- pachet licențe software pentru aplicațiile </a:t>
            </a:r>
            <a:r>
              <a:rPr lang="ro-RO" altLang="en-US" sz="2100" dirty="0" smtClean="0"/>
              <a:t>proiectului;</a:t>
            </a:r>
            <a:endParaRPr lang="ro-RO" altLang="en-US" sz="2100" dirty="0" smtClean="0"/>
          </a:p>
          <a:p>
            <a:pPr algn="just">
              <a:lnSpc>
                <a:spcPct val="102000"/>
              </a:lnSpc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r>
              <a:rPr lang="ro-RO" altLang="en-US" sz="2100" dirty="0" smtClean="0"/>
              <a:t>- platformă hardware de procesare și stocare, pentru o parte din aplicațiile din proiect.</a:t>
            </a:r>
          </a:p>
          <a:p>
            <a:pPr algn="just">
              <a:lnSpc>
                <a:spcPct val="102000"/>
              </a:lnSpc>
              <a:spcAft>
                <a:spcPct val="0"/>
              </a:spcAft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en-US" sz="2100" dirty="0" smtClean="0"/>
          </a:p>
          <a:p>
            <a:pPr algn="just">
              <a:lnSpc>
                <a:spcPct val="102000"/>
              </a:lnSpc>
              <a:spcAft>
                <a:spcPct val="0"/>
              </a:spcAft>
              <a:buFontTx/>
              <a:buChar char="-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o-RO" sz="2100" dirty="0" smtClean="0"/>
          </a:p>
        </p:txBody>
      </p:sp>
      <p:grpSp>
        <p:nvGrpSpPr>
          <p:cNvPr id="13" name="Group 28"/>
          <p:cNvGrpSpPr/>
          <p:nvPr/>
        </p:nvGrpSpPr>
        <p:grpSpPr>
          <a:xfrm>
            <a:off x="5399388" y="4762337"/>
            <a:ext cx="1388875" cy="1098159"/>
            <a:chOff x="2228055" y="1971102"/>
            <a:chExt cx="4575969" cy="3618138"/>
          </a:xfrm>
        </p:grpSpPr>
        <p:sp>
          <p:nvSpPr>
            <p:cNvPr id="14" name="Freeform 18"/>
            <p:cNvSpPr/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 dirty="0"/>
            </a:p>
          </p:txBody>
        </p:sp>
        <p:grpSp>
          <p:nvGrpSpPr>
            <p:cNvPr id="15" name="Group 30"/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7" name="Rounded Rectangle 10"/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Rounded Rectangle 13"/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Chord 18"/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6" name="Freeform 18"/>
            <p:cNvSpPr/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555"/>
            <a:ext cx="12191999" cy="542405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  <p:sp>
        <p:nvSpPr>
          <p:cNvPr id="26" name="Snip Same Side Corner Rectangle 25"/>
          <p:cNvSpPr/>
          <p:nvPr/>
        </p:nvSpPr>
        <p:spPr bwMode="auto">
          <a:xfrm>
            <a:off x="5403274" y="1662534"/>
            <a:ext cx="1392382" cy="519557"/>
          </a:xfrm>
          <a:prstGeom prst="snip2SameRect">
            <a:avLst/>
          </a:prstGeom>
          <a:solidFill>
            <a:srgbClr val="F7EA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</a:pPr>
            <a:endParaRPr lang="ro-RO" altLang="en-US" sz="21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444834" y="1624989"/>
            <a:ext cx="12988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100" b="1" dirty="0" smtClean="0"/>
              <a:t>Rezultate</a:t>
            </a:r>
          </a:p>
          <a:p>
            <a:endParaRPr lang="ro-RO" b="1" dirty="0" smtClean="0"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6846" y="3230668"/>
            <a:ext cx="102246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100" dirty="0" smtClean="0"/>
              <a:t>R</a:t>
            </a:r>
            <a:r>
              <a:rPr lang="en-US" sz="2100" dirty="0" err="1" smtClean="0"/>
              <a:t>educerea</a:t>
            </a:r>
            <a:r>
              <a:rPr lang="en-US" sz="2100" dirty="0" smtClean="0"/>
              <a:t> </a:t>
            </a:r>
            <a:r>
              <a:rPr lang="en-US" sz="2100" dirty="0" err="1" smtClean="0"/>
              <a:t>poverii</a:t>
            </a:r>
            <a:r>
              <a:rPr lang="en-US" sz="2100" dirty="0" smtClean="0"/>
              <a:t> administrative </a:t>
            </a:r>
            <a:r>
              <a:rPr lang="en-US" sz="2100" dirty="0" err="1" smtClean="0"/>
              <a:t>pentru</a:t>
            </a:r>
            <a:r>
              <a:rPr lang="en-US" sz="2100" dirty="0" smtClean="0"/>
              <a:t> </a:t>
            </a:r>
            <a:r>
              <a:rPr lang="en-US" sz="2100" dirty="0" err="1" smtClean="0"/>
              <a:t>cetățeni</a:t>
            </a:r>
            <a:r>
              <a:rPr lang="en-US" sz="2100" dirty="0" smtClean="0"/>
              <a:t> </a:t>
            </a:r>
            <a:r>
              <a:rPr lang="en-US" sz="2100" dirty="0" err="1" smtClean="0"/>
              <a:t>și</a:t>
            </a:r>
            <a:r>
              <a:rPr lang="en-US" sz="2100" dirty="0" smtClean="0"/>
              <a:t> </a:t>
            </a:r>
            <a:r>
              <a:rPr lang="en-US" sz="2100" dirty="0" err="1" smtClean="0"/>
              <a:t>mediul</a:t>
            </a:r>
            <a:r>
              <a:rPr lang="en-US" sz="2100" dirty="0" smtClean="0"/>
              <a:t> de </a:t>
            </a:r>
            <a:r>
              <a:rPr lang="en-US" sz="2100" dirty="0" err="1" smtClean="0"/>
              <a:t>afaceri</a:t>
            </a:r>
            <a:r>
              <a:rPr lang="en-US" sz="2100" dirty="0" smtClean="0"/>
              <a:t> </a:t>
            </a:r>
            <a:r>
              <a:rPr lang="en-US" sz="2100" dirty="0" err="1" smtClean="0"/>
              <a:t>prin</a:t>
            </a:r>
            <a:r>
              <a:rPr lang="en-US" sz="2100" dirty="0" smtClean="0"/>
              <a:t> </a:t>
            </a:r>
            <a:r>
              <a:rPr lang="en-US" sz="2100" dirty="0" err="1" smtClean="0"/>
              <a:t>reducerea</a:t>
            </a:r>
            <a:r>
              <a:rPr lang="en-US" sz="2100" dirty="0" smtClean="0"/>
              <a:t> </a:t>
            </a:r>
            <a:r>
              <a:rPr lang="en-US" sz="2100" dirty="0" err="1" smtClean="0"/>
              <a:t>duratei</a:t>
            </a:r>
            <a:r>
              <a:rPr lang="en-US" sz="2100" dirty="0" smtClean="0"/>
              <a:t> de </a:t>
            </a:r>
            <a:r>
              <a:rPr lang="en-US" sz="2100" dirty="0" err="1" smtClean="0"/>
              <a:t>obținere</a:t>
            </a:r>
            <a:r>
              <a:rPr lang="en-US" sz="2100" dirty="0" smtClean="0"/>
              <a:t> de </a:t>
            </a:r>
            <a:r>
              <a:rPr lang="en-US" sz="2100" dirty="0" err="1" smtClean="0"/>
              <a:t>către</a:t>
            </a:r>
            <a:r>
              <a:rPr lang="en-US" sz="2100" dirty="0" smtClean="0"/>
              <a:t> </a:t>
            </a:r>
            <a:r>
              <a:rPr lang="en-US" sz="2100" dirty="0" err="1" smtClean="0"/>
              <a:t>beneficiari</a:t>
            </a:r>
            <a:r>
              <a:rPr lang="en-US" sz="2100" dirty="0" smtClean="0"/>
              <a:t> a </a:t>
            </a:r>
            <a:r>
              <a:rPr lang="en-US" sz="2100" dirty="0" err="1" smtClean="0"/>
              <a:t>documentelor</a:t>
            </a:r>
            <a:r>
              <a:rPr lang="en-US" sz="2100" dirty="0" smtClean="0"/>
              <a:t> din </a:t>
            </a:r>
            <a:r>
              <a:rPr lang="en-US" sz="2100" dirty="0" err="1" smtClean="0"/>
              <a:t>arhiva</a:t>
            </a:r>
            <a:r>
              <a:rPr lang="en-US" sz="2100" dirty="0" smtClean="0"/>
              <a:t> </a:t>
            </a:r>
            <a:r>
              <a:rPr lang="en-US" sz="2100" dirty="0" err="1" smtClean="0"/>
              <a:t>instituției</a:t>
            </a:r>
            <a:r>
              <a:rPr lang="en-US" sz="2100" dirty="0" smtClean="0"/>
              <a:t> de la 5-7 </a:t>
            </a:r>
            <a:r>
              <a:rPr lang="en-US" sz="2100" dirty="0" err="1" smtClean="0"/>
              <a:t>zile</a:t>
            </a:r>
            <a:r>
              <a:rPr lang="en-US" sz="2100" dirty="0" smtClean="0"/>
              <a:t> </a:t>
            </a:r>
            <a:r>
              <a:rPr lang="en-US" sz="2100" dirty="0" err="1" smtClean="0"/>
              <a:t>lucrătoare</a:t>
            </a:r>
            <a:r>
              <a:rPr lang="en-US" sz="2100" dirty="0" smtClean="0"/>
              <a:t> de la </a:t>
            </a:r>
            <a:r>
              <a:rPr lang="en-US" sz="2100" dirty="0" err="1" smtClean="0"/>
              <a:t>solicitare</a:t>
            </a:r>
            <a:r>
              <a:rPr lang="en-US" sz="2100" dirty="0" smtClean="0"/>
              <a:t> </a:t>
            </a:r>
            <a:r>
              <a:rPr lang="en-US" sz="2100" dirty="0" err="1" smtClean="0"/>
              <a:t>și</a:t>
            </a:r>
            <a:r>
              <a:rPr lang="en-US" sz="2100" dirty="0" smtClean="0"/>
              <a:t> 2 </a:t>
            </a:r>
            <a:r>
              <a:rPr lang="en-US" sz="2100" dirty="0" err="1" smtClean="0"/>
              <a:t>drumuri</a:t>
            </a:r>
            <a:r>
              <a:rPr lang="en-US" sz="2100" dirty="0" smtClean="0"/>
              <a:t> la </a:t>
            </a:r>
            <a:r>
              <a:rPr lang="en-US" sz="2100" dirty="0" err="1" smtClean="0"/>
              <a:t>ghișeu</a:t>
            </a:r>
            <a:r>
              <a:rPr lang="en-US" sz="2100" dirty="0" smtClean="0"/>
              <a:t>, la 1 </a:t>
            </a:r>
            <a:r>
              <a:rPr lang="en-US" sz="2100" dirty="0" err="1" smtClean="0"/>
              <a:t>zi</a:t>
            </a:r>
            <a:r>
              <a:rPr lang="en-US" sz="2100" dirty="0" smtClean="0"/>
              <a:t> </a:t>
            </a:r>
            <a:r>
              <a:rPr lang="en-US" sz="2100" dirty="0" err="1" smtClean="0"/>
              <a:t>lucrătoare</a:t>
            </a:r>
            <a:r>
              <a:rPr lang="en-US" sz="2100" dirty="0" smtClean="0"/>
              <a:t> </a:t>
            </a:r>
            <a:r>
              <a:rPr lang="en-US" sz="2100" dirty="0" err="1" smtClean="0"/>
              <a:t>fără</a:t>
            </a:r>
            <a:r>
              <a:rPr lang="en-US" sz="2100" dirty="0" smtClean="0"/>
              <a:t> </a:t>
            </a:r>
            <a:r>
              <a:rPr lang="en-US" sz="2100" dirty="0" err="1" smtClean="0"/>
              <a:t>deplasare</a:t>
            </a:r>
            <a:r>
              <a:rPr lang="en-US" sz="2100" dirty="0" smtClean="0"/>
              <a:t> la </a:t>
            </a:r>
            <a:r>
              <a:rPr lang="en-US" sz="2100" dirty="0" err="1" smtClean="0"/>
              <a:t>ghișeu</a:t>
            </a:r>
            <a:r>
              <a:rPr lang="en-US" sz="2100" dirty="0" smtClean="0"/>
              <a:t>.</a:t>
            </a:r>
            <a:endParaRPr lang="ro-RO" sz="2100" dirty="0" smtClean="0"/>
          </a:p>
        </p:txBody>
      </p:sp>
      <p:pic>
        <p:nvPicPr>
          <p:cNvPr id="15" name="Picture 14" descr="man-1459246_12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036" y="3002896"/>
            <a:ext cx="1967346" cy="18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and-2722108_1920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1476756"/>
            <a:ext cx="12191999" cy="5381244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24498130-DE51-4EBE-A2CB-48F814172197}"/>
              </a:ext>
            </a:extLst>
          </p:cNvPr>
          <p:cNvSpPr>
            <a:spLocks noGrp="1"/>
          </p:cNvSpPr>
          <p:nvPr/>
        </p:nvSpPr>
        <p:spPr>
          <a:xfrm>
            <a:off x="0" y="6115367"/>
            <a:ext cx="11877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1FD372-9235-419E-9843-C5753522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415035"/>
            <a:ext cx="2743200" cy="3651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www.poca.ro</a:t>
            </a:r>
          </a:p>
        </p:txBody>
      </p:sp>
      <p:pic>
        <p:nvPicPr>
          <p:cNvPr id="1026" name="Picture 2" descr="Header color">
            <a:extLst>
              <a:ext uri="{FF2B5EF4-FFF2-40B4-BE49-F238E27FC236}">
                <a16:creationId xmlns:a16="http://schemas.microsoft.com/office/drawing/2014/main" xmlns="" id="{ACA54E0C-AD33-4688-8E8B-55F4A7CB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0939" y="260402"/>
            <a:ext cx="9395534" cy="10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D7BAD6-42D7-48A2-8B63-5A85F8141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525" y="6115367"/>
            <a:ext cx="9292949" cy="536310"/>
          </a:xfrm>
          <a:prstGeom prst="rect">
            <a:avLst/>
          </a:prstGeom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8915407" y="6279139"/>
            <a:ext cx="3158836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ro-RO" sz="1400" dirty="0">
              <a:solidFill>
                <a:srgbClr val="000000"/>
              </a:solidFill>
              <a:latin typeface="Calibri" pitchFamily="32" charset="0"/>
            </a:endParaRPr>
          </a:p>
          <a:p>
            <a:pPr algn="r">
              <a:lnSpc>
                <a:spcPct val="102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itchFamily="32" charset="0"/>
                <a:hlinkClick r:id="rId6"/>
              </a:rPr>
              <a:t>Prezentare SIPOCA 737 Arhivă electronică</a:t>
            </a:r>
            <a:endParaRPr lang="ro-RO" sz="1400" dirty="0">
              <a:solidFill>
                <a:srgbClr val="000000"/>
              </a:solidFill>
              <a:latin typeface="Calibri" pitchFamily="32" charset="0"/>
              <a:hlinkClick r:id="rId7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4796" y="3483327"/>
            <a:ext cx="10158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ea typeface="Calibri" pitchFamily="32" charset="0"/>
                <a:cs typeface="Times New Roman" pitchFamily="16" charset="0"/>
              </a:rPr>
              <a:t>Eficientizarea</a:t>
            </a:r>
            <a:r>
              <a:rPr lang="en-US" sz="44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400" b="1" dirty="0" err="1" smtClean="0">
                <a:ea typeface="Calibri" pitchFamily="32" charset="0"/>
                <a:cs typeface="Times New Roman" pitchFamily="16" charset="0"/>
              </a:rPr>
              <a:t>activit</a:t>
            </a:r>
            <a:r>
              <a:rPr lang="ro-RO" sz="4400" b="1" dirty="0" smtClean="0">
                <a:ea typeface="Calibri" pitchFamily="32" charset="0"/>
                <a:cs typeface="Times New Roman" pitchFamily="16" charset="0"/>
              </a:rPr>
              <a:t>ăț</a:t>
            </a:r>
            <a:r>
              <a:rPr lang="en-US" sz="4400" b="1" dirty="0" smtClean="0">
                <a:ea typeface="Calibri" pitchFamily="32" charset="0"/>
                <a:cs typeface="Times New Roman" pitchFamily="16" charset="0"/>
              </a:rPr>
              <a:t>ii</a:t>
            </a:r>
            <a:r>
              <a:rPr lang="ro-RO" sz="4400" b="1" dirty="0" smtClean="0">
                <a:ea typeface="Calibri" pitchFamily="32" charset="0"/>
                <a:cs typeface="Times New Roman" pitchFamily="16" charset="0"/>
              </a:rPr>
              <a:t>=</a:t>
            </a:r>
            <a:r>
              <a:rPr lang="en-US" sz="4400" b="1" dirty="0" err="1" smtClean="0">
                <a:ea typeface="Calibri" pitchFamily="32" charset="0"/>
                <a:cs typeface="Times New Roman" pitchFamily="16" charset="0"/>
              </a:rPr>
              <a:t>Cheia</a:t>
            </a:r>
            <a:r>
              <a:rPr lang="en-US" sz="4400" b="1" dirty="0" smtClean="0">
                <a:ea typeface="Calibri" pitchFamily="32" charset="0"/>
                <a:cs typeface="Times New Roman" pitchFamily="16" charset="0"/>
              </a:rPr>
              <a:t> </a:t>
            </a:r>
            <a:r>
              <a:rPr lang="en-US" sz="4400" b="1" dirty="0" err="1" smtClean="0">
                <a:ea typeface="Calibri" pitchFamily="32" charset="0"/>
                <a:cs typeface="Times New Roman" pitchFamily="16" charset="0"/>
              </a:rPr>
              <a:t>succesului</a:t>
            </a:r>
            <a:r>
              <a:rPr lang="en-US" sz="4400" b="1" dirty="0" smtClean="0">
                <a:ea typeface="Calibri" pitchFamily="32" charset="0"/>
                <a:cs typeface="Times New Roman" pitchFamily="16" charset="0"/>
              </a:rPr>
              <a:t>! </a:t>
            </a:r>
            <a:endParaRPr lang="ro-RO" sz="4400" dirty="0"/>
          </a:p>
        </p:txBody>
      </p:sp>
    </p:spTree>
    <p:extLst>
      <p:ext uri="{BB962C8B-B14F-4D97-AF65-F5344CB8AC3E}">
        <p14:creationId xmlns:p14="http://schemas.microsoft.com/office/powerpoint/2010/main" xmlns="" val="155541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447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diana.joita</dc:creator>
  <cp:lastModifiedBy>74608387</cp:lastModifiedBy>
  <cp:revision>443</cp:revision>
  <cp:lastPrinted>2019-11-27T11:49:42Z</cp:lastPrinted>
  <dcterms:created xsi:type="dcterms:W3CDTF">2017-10-26T08:06:17Z</dcterms:created>
  <dcterms:modified xsi:type="dcterms:W3CDTF">2021-01-29T12:47:04Z</dcterms:modified>
</cp:coreProperties>
</file>