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11" r:id="rId2"/>
    <p:sldId id="297" r:id="rId3"/>
    <p:sldId id="299" r:id="rId4"/>
    <p:sldId id="302" r:id="rId5"/>
    <p:sldId id="261" r:id="rId6"/>
    <p:sldId id="303" r:id="rId7"/>
    <p:sldId id="308" r:id="rId8"/>
    <p:sldId id="292" r:id="rId9"/>
    <p:sldId id="296" r:id="rId10"/>
    <p:sldId id="288" r:id="rId11"/>
    <p:sldId id="309" r:id="rId12"/>
    <p:sldId id="310" r:id="rId13"/>
    <p:sldId id="306" r:id="rId14"/>
    <p:sldId id="266" r:id="rId15"/>
    <p:sldId id="267" r:id="rId16"/>
    <p:sldId id="269" r:id="rId17"/>
    <p:sldId id="274" r:id="rId18"/>
    <p:sldId id="294" r:id="rId19"/>
    <p:sldId id="278" r:id="rId20"/>
    <p:sldId id="304" r:id="rId21"/>
    <p:sldId id="272" r:id="rId22"/>
    <p:sldId id="271" r:id="rId23"/>
    <p:sldId id="282" r:id="rId24"/>
    <p:sldId id="307" r:id="rId25"/>
  </p:sldIdLst>
  <p:sldSz cx="12192000" cy="6858000"/>
  <p:notesSz cx="7099300" cy="1023461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6433" autoAdjust="0"/>
  </p:normalViewPr>
  <p:slideViewPr>
    <p:cSldViewPr snapToGrid="0">
      <p:cViewPr varScale="1">
        <p:scale>
          <a:sx n="74" d="100"/>
          <a:sy n="74" d="100"/>
        </p:scale>
        <p:origin x="58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137" cy="513858"/>
          </a:xfrm>
          <a:prstGeom prst="rect">
            <a:avLst/>
          </a:prstGeom>
        </p:spPr>
        <p:txBody>
          <a:bodyPr vert="horz" lIns="94754" tIns="47376" rIns="94754" bIns="47376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3858"/>
          </a:xfrm>
          <a:prstGeom prst="rect">
            <a:avLst/>
          </a:prstGeom>
        </p:spPr>
        <p:txBody>
          <a:bodyPr vert="horz" lIns="94754" tIns="47376" rIns="94754" bIns="47376" rtlCol="0"/>
          <a:lstStyle>
            <a:lvl1pPr algn="r">
              <a:defRPr sz="1200"/>
            </a:lvl1pPr>
          </a:lstStyle>
          <a:p>
            <a:fld id="{F28F332B-A532-4C8C-8ADB-C70412007345}" type="datetimeFigureOut">
              <a:rPr lang="ro-RO" smtClean="0"/>
              <a:t>02.03.2018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4" tIns="47376" rIns="94754" bIns="47376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599" y="4925838"/>
            <a:ext cx="5680103" cy="4029040"/>
          </a:xfrm>
          <a:prstGeom prst="rect">
            <a:avLst/>
          </a:prstGeom>
        </p:spPr>
        <p:txBody>
          <a:bodyPr vert="horz" lIns="94754" tIns="47376" rIns="94754" bIns="4737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756"/>
            <a:ext cx="3077137" cy="513858"/>
          </a:xfrm>
          <a:prstGeom prst="rect">
            <a:avLst/>
          </a:prstGeom>
        </p:spPr>
        <p:txBody>
          <a:bodyPr vert="horz" lIns="94754" tIns="47376" rIns="94754" bIns="47376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506" y="9720756"/>
            <a:ext cx="3077137" cy="513858"/>
          </a:xfrm>
          <a:prstGeom prst="rect">
            <a:avLst/>
          </a:prstGeom>
        </p:spPr>
        <p:txBody>
          <a:bodyPr vert="horz" lIns="94754" tIns="47376" rIns="94754" bIns="47376" rtlCol="0" anchor="b"/>
          <a:lstStyle>
            <a:lvl1pPr algn="r">
              <a:defRPr sz="1200"/>
            </a:lvl1pPr>
          </a:lstStyle>
          <a:p>
            <a:fld id="{7C407982-FBCB-4E4C-BFD2-ED892960DA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7505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407982-FBCB-4E4C-BFD2-ED892960DABC}" type="slidenum">
              <a:rPr lang="ro-RO" smtClean="0">
                <a:solidFill>
                  <a:prstClr val="black"/>
                </a:solidFill>
              </a:rPr>
              <a:pPr/>
              <a:t>1</a:t>
            </a:fld>
            <a:endParaRPr lang="ro-R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376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59123-B266-43EA-B19C-CE4D7E67BCF0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05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12B8F-DFB9-4855-832A-90ECAA75523B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59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A113-6FF9-41BC-9D50-89CCC3652E96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5585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AAAF9-C68C-4D85-8E06-6CFA851E8D35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33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20ADC-D766-4B14-B793-C3F922DE775E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2952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B6CE7-BDB5-4A77-823F-BF5C27B8339C}" type="datetime1">
              <a:rPr lang="ro-RO" smtClean="0"/>
              <a:t>02.03.2018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508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8A22-ECD2-4212-9C46-04B23D860C1D}" type="datetime1">
              <a:rPr lang="ro-RO" smtClean="0"/>
              <a:t>02.03.2018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2173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3D914-8D2C-450B-A5BF-C21B74891C58}" type="datetime1">
              <a:rPr lang="ro-RO" smtClean="0"/>
              <a:t>02.03.2018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409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92388-0C61-4B26-9F92-83723944B085}" type="datetime1">
              <a:rPr lang="ro-RO" smtClean="0"/>
              <a:t>02.03.2018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0089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3E9A6-B5AF-4F9B-8B07-C073CFF61BDC}" type="datetime1">
              <a:rPr lang="ro-RO" smtClean="0"/>
              <a:t>02.03.2018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2735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E1F99-2C59-43CB-B8DF-03A48BFAED37}" type="datetime1">
              <a:rPr lang="ro-RO" smtClean="0"/>
              <a:t>02.03.2018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803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9A4D8-5660-4AF9-B3A9-EC51CCB2AB0D}" type="datetime1">
              <a:rPr lang="ro-RO" smtClean="0"/>
              <a:t>02.03.2018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99EA-FA92-4CA5-8F0D-E207FE348F2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456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af.ro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100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7210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o-R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21000" y="2260359"/>
            <a:ext cx="706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3600" b="1" i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NOUL MECANISM FISCAL </a:t>
            </a:r>
            <a:r>
              <a:rPr lang="ro-RO" sz="3600" b="1" i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PRIVIND IMPOZITUL </a:t>
            </a:r>
            <a:r>
              <a:rPr lang="ro-RO" sz="3600" b="1" i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PE VENIT, </a:t>
            </a:r>
            <a:r>
              <a:rPr lang="ro-RO" sz="3600" b="1" i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CAS </a:t>
            </a:r>
            <a:r>
              <a:rPr lang="ro-RO" sz="3600" b="1" i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ȘI CASS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670" y="5754565"/>
            <a:ext cx="877758" cy="8731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626428" y="5956240"/>
            <a:ext cx="39970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0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DejaVu Sans"/>
                <a:cs typeface="DejaVu Sans"/>
              </a:rPr>
              <a:t>MINISTERUL FINANȚELOR PUBLICE</a:t>
            </a:r>
            <a:endParaRPr lang="ro-RO" sz="2000" b="1" dirty="0"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32581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041" y="661992"/>
            <a:ext cx="1191577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1600" b="1" dirty="0" smtClean="0"/>
              <a:t>                         </a:t>
            </a:r>
          </a:p>
          <a:p>
            <a:pPr algn="just"/>
            <a:endParaRPr lang="ro-RO" sz="1600" b="1" dirty="0"/>
          </a:p>
          <a:p>
            <a:pPr algn="just"/>
            <a:r>
              <a:rPr lang="ro-RO" sz="1600" b="1" dirty="0" smtClean="0"/>
              <a:t>- 1 termen de plată</a:t>
            </a:r>
          </a:p>
          <a:p>
            <a:pPr algn="just"/>
            <a:endParaRPr lang="ro-RO" sz="1600" dirty="0" smtClean="0"/>
          </a:p>
          <a:p>
            <a:pPr algn="just"/>
            <a:r>
              <a:rPr lang="ro-RO" sz="1600" b="1" dirty="0" smtClean="0"/>
              <a:t>- Până la 31 martie al anului următor pentru anul precedent (o singură scadență)</a:t>
            </a:r>
          </a:p>
          <a:p>
            <a:pPr algn="just"/>
            <a:endParaRPr lang="ro-RO" sz="1600" dirty="0" smtClean="0"/>
          </a:p>
          <a:p>
            <a:pPr algn="just"/>
            <a:r>
              <a:rPr lang="ro-RO" sz="1200" b="1" dirty="0" smtClean="0"/>
              <a:t>- </a:t>
            </a:r>
            <a:r>
              <a:rPr lang="fr-BE" sz="1200" b="1" dirty="0" smtClean="0"/>
              <a:t> </a:t>
            </a:r>
            <a:r>
              <a:rPr lang="ro-RO" sz="1600" b="1" dirty="0" smtClean="0"/>
              <a:t>În cursul anului curent contribuabilul poate efectua plăți având în vedere obligațiile estimate</a:t>
            </a:r>
          </a:p>
          <a:p>
            <a:pPr algn="just"/>
            <a:endParaRPr lang="ro-RO" sz="1600" b="1" dirty="0" smtClean="0"/>
          </a:p>
          <a:p>
            <a:pPr algn="just"/>
            <a:r>
              <a:rPr lang="ro-RO" sz="1600" b="1" dirty="0" smtClean="0"/>
              <a:t>- P</a:t>
            </a:r>
            <a:r>
              <a:rPr lang="fr-BE" sz="1600" b="1" dirty="0" err="1" smtClean="0"/>
              <a:t>entru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anul</a:t>
            </a:r>
            <a:r>
              <a:rPr lang="fr-BE" sz="1600" b="1" dirty="0" smtClean="0"/>
              <a:t> 2018</a:t>
            </a:r>
            <a:r>
              <a:rPr lang="ro-RO" sz="1600" b="1" dirty="0" smtClean="0"/>
              <a:t> </a:t>
            </a:r>
            <a:r>
              <a:rPr lang="fr-BE" sz="1600" b="1" dirty="0" smtClean="0"/>
              <a:t>se </a:t>
            </a:r>
            <a:r>
              <a:rPr lang="fr-BE" sz="1600" b="1" dirty="0" err="1" smtClean="0"/>
              <a:t>afla</a:t>
            </a:r>
            <a:r>
              <a:rPr lang="fr-BE" sz="1600" b="1" dirty="0" smtClean="0"/>
              <a:t> in </a:t>
            </a:r>
            <a:r>
              <a:rPr lang="fr-BE" sz="1600" b="1" dirty="0" err="1" smtClean="0"/>
              <a:t>analiz</a:t>
            </a:r>
            <a:r>
              <a:rPr lang="ro-RO" sz="1600" b="1" dirty="0"/>
              <a:t>ă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posibilitatea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introducerii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unui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sistem</a:t>
            </a:r>
            <a:r>
              <a:rPr lang="fr-BE" sz="1600" b="1" dirty="0" smtClean="0"/>
              <a:t> de </a:t>
            </a:r>
            <a:r>
              <a:rPr lang="fr-BE" sz="1600" b="1" dirty="0" err="1" smtClean="0"/>
              <a:t>bonificatii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pentru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contribuabilii</a:t>
            </a:r>
            <a:r>
              <a:rPr lang="fr-BE" sz="1600" b="1" dirty="0" smtClean="0"/>
              <a:t> care achit</a:t>
            </a:r>
            <a:r>
              <a:rPr lang="ro-RO" sz="1600" b="1" dirty="0" smtClean="0"/>
              <a:t>ă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anticipat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obligatiile</a:t>
            </a:r>
            <a:r>
              <a:rPr lang="fr-BE" sz="1600" b="1" dirty="0" smtClean="0"/>
              <a:t> fiscale </a:t>
            </a:r>
            <a:r>
              <a:rPr lang="fr-BE" sz="1600" b="1" dirty="0" err="1" smtClean="0"/>
              <a:t>estimate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datorate</a:t>
            </a:r>
            <a:endParaRPr lang="ro-RO" sz="1600" b="1" dirty="0" smtClean="0"/>
          </a:p>
          <a:p>
            <a:pPr algn="just"/>
            <a:endParaRPr lang="ro-RO" sz="1600" b="1" dirty="0" smtClean="0"/>
          </a:p>
          <a:p>
            <a:pPr algn="just"/>
            <a:r>
              <a:rPr lang="fr-BE" sz="1600" b="1" dirty="0" smtClean="0"/>
              <a:t>De </a:t>
            </a:r>
            <a:r>
              <a:rPr lang="fr-BE" sz="1600" b="1" dirty="0" err="1" smtClean="0"/>
              <a:t>exemplu</a:t>
            </a:r>
            <a:r>
              <a:rPr lang="fr-BE" sz="1600" b="1" dirty="0" smtClean="0"/>
              <a:t>:</a:t>
            </a:r>
            <a:endParaRPr lang="ro-RO" sz="1600" b="1" dirty="0" smtClean="0"/>
          </a:p>
          <a:p>
            <a:pPr algn="just"/>
            <a:endParaRPr lang="fr-BE" sz="16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sz="1600" b="1" dirty="0" smtClean="0"/>
              <a:t>Dacă Declarația unică se depune prin SPV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o-RO" sz="1600" b="1" dirty="0" smtClean="0"/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ro-RO" sz="1600" b="1" dirty="0" smtClean="0"/>
              <a:t> 10% dacă obligațiile fiscale datorate sunt achitate integral până la 15 iulie 2018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endParaRPr lang="ro-RO" sz="1600" b="1" dirty="0" smtClean="0"/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ro-RO" sz="1600" b="1" dirty="0" smtClean="0"/>
              <a:t> </a:t>
            </a:r>
            <a:r>
              <a:rPr lang="ro-RO" sz="1600" b="1" dirty="0"/>
              <a:t>5</a:t>
            </a:r>
            <a:r>
              <a:rPr lang="ro-RO" sz="1600" b="1" dirty="0" smtClean="0"/>
              <a:t>% </a:t>
            </a:r>
            <a:r>
              <a:rPr lang="ro-RO" sz="1600" b="1" dirty="0"/>
              <a:t>dacă obligațiile </a:t>
            </a:r>
            <a:r>
              <a:rPr lang="ro-RO" sz="1600" b="1" dirty="0" smtClean="0"/>
              <a:t>fiscale datorate </a:t>
            </a:r>
            <a:r>
              <a:rPr lang="ro-RO" sz="1600" b="1" dirty="0"/>
              <a:t>sunt achitate integral până la </a:t>
            </a:r>
            <a:r>
              <a:rPr lang="ro-RO" sz="1600" b="1" dirty="0" smtClean="0"/>
              <a:t>30 septembrie 2018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o-RO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sz="1600" b="1" dirty="0"/>
              <a:t>Dacă Declarația unică se depune pe </a:t>
            </a:r>
            <a:r>
              <a:rPr lang="ro-RO" sz="1600" b="1" dirty="0" smtClean="0"/>
              <a:t>suport hârtie</a:t>
            </a:r>
          </a:p>
          <a:p>
            <a:pPr algn="just"/>
            <a:r>
              <a:rPr lang="ro-RO" sz="1600" b="1" dirty="0" smtClean="0"/>
              <a:t>  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ro-RO" sz="1600" b="1" dirty="0" smtClean="0"/>
              <a:t>5% dacă obligațiile fiscale datorate sunt achitate integral până la 15 iulie 2018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endParaRPr lang="ro-RO" sz="1600" b="1" dirty="0" smtClean="0"/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ro-RO" sz="1600" b="1" dirty="0" smtClean="0"/>
              <a:t> 2% </a:t>
            </a:r>
            <a:r>
              <a:rPr lang="ro-RO" sz="1600" b="1" dirty="0"/>
              <a:t>dacă obligațiile fiscale </a:t>
            </a:r>
            <a:r>
              <a:rPr lang="ro-RO" sz="1600" b="1" dirty="0" smtClean="0"/>
              <a:t>datorate </a:t>
            </a:r>
            <a:r>
              <a:rPr lang="ro-RO" sz="1600" b="1" dirty="0"/>
              <a:t>sunt achitate integral până la 30 septembrie </a:t>
            </a:r>
            <a:r>
              <a:rPr lang="ro-RO" sz="1600" b="1" dirty="0" smtClean="0"/>
              <a:t>2018</a:t>
            </a:r>
            <a:endParaRPr lang="ro-RO" sz="1600" b="1" dirty="0"/>
          </a:p>
          <a:p>
            <a:pPr algn="just"/>
            <a:r>
              <a:rPr lang="ro-RO" sz="1600" b="1" dirty="0" smtClean="0"/>
              <a:t>                </a:t>
            </a:r>
          </a:p>
          <a:p>
            <a:pPr algn="just"/>
            <a:endParaRPr lang="ro-RO" sz="1200" b="1" dirty="0"/>
          </a:p>
          <a:p>
            <a:pPr algn="just"/>
            <a:endParaRPr lang="ro-RO" sz="1400" dirty="0" smtClean="0"/>
          </a:p>
          <a:p>
            <a:pPr algn="just"/>
            <a:endParaRPr lang="ro-RO" sz="1400" dirty="0"/>
          </a:p>
          <a:p>
            <a:pPr algn="just"/>
            <a:endParaRPr lang="ro-RO" sz="1400" dirty="0" smtClean="0"/>
          </a:p>
          <a:p>
            <a:pPr algn="just"/>
            <a:endParaRPr lang="ro-RO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4192337" y="190226"/>
            <a:ext cx="1950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TERMEN DE PLATĂ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3668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78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658890"/>
              </p:ext>
            </p:extLst>
          </p:nvPr>
        </p:nvGraphicFramePr>
        <p:xfrm>
          <a:off x="253388" y="1707614"/>
          <a:ext cx="11348062" cy="4384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48062"/>
              </a:tblGrid>
              <a:tr h="43847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r>
                        <a:rPr lang="fr-BE" sz="1600" b="1" dirty="0">
                          <a:effectLst/>
                        </a:rPr>
                        <a:t>AVANTAJE </a:t>
                      </a:r>
                      <a:r>
                        <a:rPr lang="ro-RO" sz="1600" b="1" dirty="0" smtClean="0">
                          <a:effectLst/>
                        </a:rPr>
                        <a:t>pentru persoana fizică</a:t>
                      </a:r>
                      <a:r>
                        <a:rPr lang="fr-BE" sz="1600" b="1" dirty="0" smtClean="0">
                          <a:effectLst/>
                        </a:rPr>
                        <a:t>:</a:t>
                      </a:r>
                      <a:endParaRPr lang="ro-RO" sz="1600" b="1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endParaRPr lang="ro-RO" sz="16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r>
                        <a:rPr lang="fr-BE" sz="1600" dirty="0">
                          <a:effectLst/>
                        </a:rPr>
                        <a:t> 1. Un </a:t>
                      </a:r>
                      <a:r>
                        <a:rPr lang="fr-BE" sz="1600" dirty="0" err="1">
                          <a:effectLst/>
                        </a:rPr>
                        <a:t>singur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termen</a:t>
                      </a:r>
                      <a:r>
                        <a:rPr lang="fr-BE" sz="1600" dirty="0">
                          <a:effectLst/>
                        </a:rPr>
                        <a:t> de </a:t>
                      </a:r>
                      <a:r>
                        <a:rPr lang="fr-BE" sz="1600" dirty="0" err="1">
                          <a:effectLst/>
                        </a:rPr>
                        <a:t>plată</a:t>
                      </a:r>
                      <a:r>
                        <a:rPr lang="fr-BE" sz="1600" dirty="0">
                          <a:effectLst/>
                        </a:rPr>
                        <a:t> (</a:t>
                      </a:r>
                      <a:r>
                        <a:rPr lang="fr-BE" sz="1600" dirty="0" err="1">
                          <a:effectLst/>
                        </a:rPr>
                        <a:t>scadență</a:t>
                      </a:r>
                      <a:r>
                        <a:rPr lang="fr-BE" sz="1600" dirty="0">
                          <a:effectLst/>
                        </a:rPr>
                        <a:t>) </a:t>
                      </a:r>
                      <a:endParaRPr lang="ro-RO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endParaRPr lang="ro-RO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r>
                        <a:rPr lang="fr-BE" sz="1600" dirty="0">
                          <a:effectLst/>
                        </a:rPr>
                        <a:t>2. Libera </a:t>
                      </a:r>
                      <a:r>
                        <a:rPr lang="fr-BE" sz="1600" dirty="0" err="1">
                          <a:effectLst/>
                        </a:rPr>
                        <a:t>alegere</a:t>
                      </a:r>
                      <a:r>
                        <a:rPr lang="fr-BE" sz="1600" dirty="0">
                          <a:effectLst/>
                        </a:rPr>
                        <a:t>  a </a:t>
                      </a:r>
                      <a:r>
                        <a:rPr lang="fr-BE" sz="1600" dirty="0" err="1">
                          <a:effectLst/>
                        </a:rPr>
                        <a:t>contribuabilului</a:t>
                      </a:r>
                      <a:r>
                        <a:rPr lang="fr-BE" sz="1600" dirty="0">
                          <a:effectLst/>
                        </a:rPr>
                        <a:t> de a </a:t>
                      </a:r>
                      <a:r>
                        <a:rPr lang="fr-BE" sz="1600" dirty="0" err="1">
                          <a:effectLst/>
                        </a:rPr>
                        <a:t>efectua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 smtClean="0">
                          <a:effectLst/>
                        </a:rPr>
                        <a:t>pl</a:t>
                      </a:r>
                      <a:r>
                        <a:rPr lang="ro-RO" sz="1600" dirty="0" err="1" smtClean="0">
                          <a:effectLst/>
                        </a:rPr>
                        <a:t>ăț</a:t>
                      </a:r>
                      <a:r>
                        <a:rPr lang="fr-BE" sz="1600" dirty="0" smtClean="0">
                          <a:effectLst/>
                        </a:rPr>
                        <a:t>i</a:t>
                      </a:r>
                      <a:r>
                        <a:rPr lang="fr-BE" sz="1600" dirty="0">
                          <a:effectLst/>
                        </a:rPr>
                        <a:t>, </a:t>
                      </a:r>
                      <a:r>
                        <a:rPr lang="fr-BE" sz="1600" dirty="0" err="1" smtClean="0">
                          <a:effectLst/>
                        </a:rPr>
                        <a:t>oric</a:t>
                      </a:r>
                      <a:r>
                        <a:rPr lang="ro-RO" sz="1600" dirty="0" smtClean="0">
                          <a:effectLst/>
                        </a:rPr>
                        <a:t>â</a:t>
                      </a:r>
                      <a:r>
                        <a:rPr lang="fr-BE" sz="1600" dirty="0" err="1" smtClean="0">
                          <a:effectLst/>
                        </a:rPr>
                        <a:t>nd</a:t>
                      </a:r>
                      <a:r>
                        <a:rPr lang="fr-BE" sz="1600" dirty="0" smtClean="0">
                          <a:effectLst/>
                        </a:rPr>
                        <a:t> </a:t>
                      </a:r>
                      <a:r>
                        <a:rPr lang="ro-RO" sz="1600" dirty="0" smtClean="0">
                          <a:effectLst/>
                        </a:rPr>
                        <a:t>î</a:t>
                      </a:r>
                      <a:r>
                        <a:rPr lang="fr-BE" sz="1600" dirty="0" smtClean="0">
                          <a:effectLst/>
                        </a:rPr>
                        <a:t>n </a:t>
                      </a:r>
                      <a:r>
                        <a:rPr lang="fr-BE" sz="1600" dirty="0" err="1">
                          <a:effectLst/>
                        </a:rPr>
                        <a:t>cursul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 smtClean="0">
                          <a:effectLst/>
                        </a:rPr>
                        <a:t>anului</a:t>
                      </a:r>
                      <a:endParaRPr lang="ro-RO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endParaRPr lang="ro-RO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r>
                        <a:rPr lang="ro-RO" sz="1600" dirty="0" smtClean="0">
                          <a:effectLst/>
                        </a:rPr>
                        <a:t>3</a:t>
                      </a:r>
                      <a:r>
                        <a:rPr lang="fr-BE" sz="1600" dirty="0" smtClean="0">
                          <a:effectLst/>
                        </a:rPr>
                        <a:t>. </a:t>
                      </a:r>
                      <a:r>
                        <a:rPr lang="fr-BE" sz="1600" dirty="0" err="1">
                          <a:effectLst/>
                        </a:rPr>
                        <a:t>Posibilitatea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utilizării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resurselor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financiare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ro-RO" sz="1600" dirty="0" smtClean="0">
                          <a:effectLst/>
                        </a:rPr>
                        <a:t>î</a:t>
                      </a:r>
                      <a:r>
                        <a:rPr lang="fr-BE" sz="1600" dirty="0" smtClean="0">
                          <a:effectLst/>
                        </a:rPr>
                        <a:t>n </a:t>
                      </a:r>
                      <a:r>
                        <a:rPr lang="fr-BE" sz="1600" dirty="0" err="1" smtClean="0">
                          <a:effectLst/>
                        </a:rPr>
                        <a:t>cursul</a:t>
                      </a:r>
                      <a:r>
                        <a:rPr lang="fr-BE" sz="1600" dirty="0" smtClean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anului</a:t>
                      </a:r>
                      <a:r>
                        <a:rPr lang="fr-BE" sz="1600" dirty="0">
                          <a:effectLst/>
                        </a:rPr>
                        <a:t>, </a:t>
                      </a:r>
                      <a:r>
                        <a:rPr lang="fr-BE" sz="1600" dirty="0" err="1">
                          <a:effectLst/>
                        </a:rPr>
                        <a:t>în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 smtClean="0">
                          <a:effectLst/>
                        </a:rPr>
                        <a:t>func</a:t>
                      </a:r>
                      <a:r>
                        <a:rPr lang="ro-RO" sz="1600" dirty="0" smtClean="0">
                          <a:effectLst/>
                        </a:rPr>
                        <a:t>ț</a:t>
                      </a:r>
                      <a:r>
                        <a:rPr lang="fr-BE" sz="1600" dirty="0" err="1" smtClean="0">
                          <a:effectLst/>
                        </a:rPr>
                        <a:t>ie</a:t>
                      </a:r>
                      <a:r>
                        <a:rPr lang="fr-BE" sz="1600" dirty="0" smtClean="0">
                          <a:effectLst/>
                        </a:rPr>
                        <a:t> </a:t>
                      </a:r>
                      <a:r>
                        <a:rPr lang="fr-BE" sz="1600" dirty="0">
                          <a:effectLst/>
                        </a:rPr>
                        <a:t>de </a:t>
                      </a:r>
                      <a:r>
                        <a:rPr lang="fr-BE" sz="1600" dirty="0" err="1" smtClean="0">
                          <a:effectLst/>
                        </a:rPr>
                        <a:t>necesit</a:t>
                      </a:r>
                      <a:r>
                        <a:rPr lang="ro-RO" sz="1600" dirty="0" err="1" smtClean="0">
                          <a:effectLst/>
                        </a:rPr>
                        <a:t>ăț</a:t>
                      </a:r>
                      <a:r>
                        <a:rPr lang="fr-BE" sz="1600" dirty="0" smtClean="0">
                          <a:effectLst/>
                        </a:rPr>
                        <a:t>ile </a:t>
                      </a:r>
                      <a:r>
                        <a:rPr lang="fr-BE" sz="1600" dirty="0" err="1">
                          <a:effectLst/>
                        </a:rPr>
                        <a:t>proprii</a:t>
                      </a:r>
                      <a:r>
                        <a:rPr lang="fr-BE" sz="1600" dirty="0">
                          <a:effectLst/>
                        </a:rPr>
                        <a:t> ale </a:t>
                      </a:r>
                      <a:r>
                        <a:rPr lang="fr-BE" sz="1600" dirty="0" err="1">
                          <a:effectLst/>
                        </a:rPr>
                        <a:t>contribuabilului</a:t>
                      </a:r>
                      <a:r>
                        <a:rPr lang="fr-BE" sz="1600" dirty="0">
                          <a:effectLst/>
                        </a:rPr>
                        <a:t> -  </a:t>
                      </a:r>
                      <a:r>
                        <a:rPr lang="fr-BE" sz="1600" dirty="0" err="1" smtClean="0">
                          <a:effectLst/>
                        </a:rPr>
                        <a:t>necondi</a:t>
                      </a:r>
                      <a:r>
                        <a:rPr lang="ro-RO" sz="1600" dirty="0" smtClean="0">
                          <a:effectLst/>
                        </a:rPr>
                        <a:t>ț</a:t>
                      </a:r>
                      <a:r>
                        <a:rPr lang="fr-BE" sz="1600" dirty="0" err="1" smtClean="0">
                          <a:effectLst/>
                        </a:rPr>
                        <a:t>ionarea</a:t>
                      </a:r>
                      <a:r>
                        <a:rPr lang="fr-BE" sz="1600" dirty="0" smtClean="0">
                          <a:effectLst/>
                        </a:rPr>
                        <a:t>  </a:t>
                      </a:r>
                      <a:r>
                        <a:rPr lang="fr-BE" sz="1600" dirty="0">
                          <a:effectLst/>
                        </a:rPr>
                        <a:t>de </a:t>
                      </a:r>
                      <a:r>
                        <a:rPr lang="fr-BE" sz="1600" dirty="0" err="1" smtClean="0">
                          <a:effectLst/>
                        </a:rPr>
                        <a:t>existen</a:t>
                      </a:r>
                      <a:r>
                        <a:rPr lang="ro-RO" sz="1600" dirty="0" smtClean="0">
                          <a:effectLst/>
                        </a:rPr>
                        <a:t>ț</a:t>
                      </a:r>
                      <a:r>
                        <a:rPr lang="fr-BE" sz="1600" dirty="0" smtClean="0">
                          <a:effectLst/>
                        </a:rPr>
                        <a:t>a </a:t>
                      </a:r>
                      <a:r>
                        <a:rPr lang="fr-BE" sz="1600" dirty="0" err="1">
                          <a:effectLst/>
                        </a:rPr>
                        <a:t>unor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sume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ro-RO" sz="1600" dirty="0" smtClean="0">
                          <a:effectLst/>
                        </a:rPr>
                        <a:t>ș</a:t>
                      </a:r>
                      <a:r>
                        <a:rPr lang="fr-BE" sz="1600" dirty="0" smtClean="0">
                          <a:effectLst/>
                        </a:rPr>
                        <a:t>i </a:t>
                      </a:r>
                      <a:r>
                        <a:rPr lang="fr-BE" sz="1600" dirty="0" err="1">
                          <a:effectLst/>
                        </a:rPr>
                        <a:t>termene</a:t>
                      </a:r>
                      <a:r>
                        <a:rPr lang="fr-BE" sz="1600" dirty="0">
                          <a:effectLst/>
                        </a:rPr>
                        <a:t> de </a:t>
                      </a:r>
                      <a:r>
                        <a:rPr lang="fr-BE" sz="1600" dirty="0" smtClean="0">
                          <a:effectLst/>
                        </a:rPr>
                        <a:t>plat</a:t>
                      </a:r>
                      <a:r>
                        <a:rPr lang="ro-RO" sz="1600" dirty="0" smtClean="0">
                          <a:effectLst/>
                        </a:rPr>
                        <a:t>ă</a:t>
                      </a:r>
                      <a:r>
                        <a:rPr lang="fr-BE" sz="1600" dirty="0" smtClean="0">
                          <a:effectLst/>
                        </a:rPr>
                        <a:t> fixe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58185" algn="l"/>
                        </a:tabLst>
                      </a:pPr>
                      <a:endParaRPr lang="ro-RO" sz="1400" dirty="0">
                        <a:effectLst/>
                      </a:endParaRPr>
                    </a:p>
                  </a:txBody>
                  <a:tcPr marL="114300" marR="114300"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11</a:t>
            </a:fld>
            <a:endParaRPr lang="ro-RO"/>
          </a:p>
        </p:txBody>
      </p:sp>
      <p:sp>
        <p:nvSpPr>
          <p:cNvPr id="7" name="TextBox 6"/>
          <p:cNvSpPr txBox="1"/>
          <p:nvPr/>
        </p:nvSpPr>
        <p:spPr>
          <a:xfrm rot="20046274">
            <a:off x="2869354" y="1193492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49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9780467">
            <a:off x="1499502" y="1539466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75044" y="2416629"/>
            <a:ext cx="3702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NOUL MECANISM 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38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686148"/>
              </p:ext>
            </p:extLst>
          </p:nvPr>
        </p:nvGraphicFramePr>
        <p:xfrm>
          <a:off x="233916" y="1023786"/>
          <a:ext cx="11610753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0408"/>
                <a:gridCol w="6590345"/>
              </a:tblGrid>
              <a:tr h="347555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2017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Noul mecanism din 2018  </a:t>
                      </a:r>
                      <a:endParaRPr lang="ro-RO" dirty="0"/>
                    </a:p>
                  </a:txBody>
                  <a:tcPr/>
                </a:tc>
              </a:tr>
              <a:tr h="5336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o-RO" sz="1200" b="0" i="0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 cazul veniturilor pentru care impozitul pe venit nu se reține la sursă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b="1" dirty="0" smtClean="0">
                        <a:ea typeface="Calibri" panose="020F0502020204030204" pitchFamily="34" charset="0"/>
                        <a:cs typeface="Rod" panose="02030509050101010101" pitchFamily="49" charset="-79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o-RO" sz="1200" b="1" dirty="0" smtClean="0">
                        <a:ea typeface="Calibri" panose="020F0502020204030204" pitchFamily="34" charset="0"/>
                        <a:cs typeface="Rod" panose="02030509050101010101" pitchFamily="49" charset="-79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dirty="0" smtClean="0">
                          <a:ea typeface="Calibri" panose="020F0502020204030204" pitchFamily="34" charset="0"/>
                          <a:cs typeface="Rod" panose="02030509050101010101" pitchFamily="49" charset="-79"/>
                        </a:rPr>
                        <a:t>- Sistem plăți anticipate pentru impozitare în sistem real:</a:t>
                      </a:r>
                    </a:p>
                    <a:p>
                      <a:pPr algn="just"/>
                      <a:r>
                        <a:rPr lang="ro-RO" sz="1200" dirty="0" smtClean="0"/>
                        <a:t>- activitati independente,</a:t>
                      </a:r>
                    </a:p>
                    <a:p>
                      <a:pPr algn="just"/>
                      <a:r>
                        <a:rPr lang="ro-RO" sz="1200" i="1" dirty="0" smtClean="0"/>
                        <a:t>-</a:t>
                      </a:r>
                      <a:r>
                        <a:rPr lang="ro-RO" sz="1200" dirty="0" smtClean="0"/>
                        <a:t> agricultură,  silvicultură,  piscicultură,</a:t>
                      </a:r>
                    </a:p>
                    <a:p>
                      <a:pPr marL="0" indent="0" algn="just">
                        <a:buFontTx/>
                        <a:buChar char="-"/>
                      </a:pPr>
                      <a:r>
                        <a:rPr lang="ro-RO" sz="1200" dirty="0" smtClean="0"/>
                        <a:t> cedarea folosinței bunurilor (</a:t>
                      </a:r>
                      <a:r>
                        <a:rPr lang="en-US" sz="1200" dirty="0" smtClean="0"/>
                        <a:t>&gt;5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contracte</a:t>
                      </a:r>
                      <a:r>
                        <a:rPr lang="en-US" sz="1200" baseline="0" dirty="0" smtClean="0"/>
                        <a:t> p</a:t>
                      </a:r>
                      <a:r>
                        <a:rPr lang="ro-RO" sz="1200" baseline="0" dirty="0" smtClean="0"/>
                        <a:t>ână la 31 decembrie an precedent),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o-RO" sz="1200" i="0" baseline="0" dirty="0" smtClean="0"/>
                        <a:t>închirieri </a:t>
                      </a:r>
                      <a:r>
                        <a:rPr lang="en-US" sz="1200" i="0" baseline="0" dirty="0" smtClean="0"/>
                        <a:t>&gt;</a:t>
                      </a:r>
                      <a:r>
                        <a:rPr lang="ro-RO" sz="1200" i="0" baseline="0" dirty="0" smtClean="0"/>
                        <a:t>5 camere din locuință în scop turistic,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o-RO" sz="1200" i="0" baseline="0" dirty="0" smtClean="0"/>
                        <a:t>drepturi de </a:t>
                      </a:r>
                      <a:r>
                        <a:rPr lang="ro-RO" sz="1200" i="0" baseline="0" dirty="0" err="1" smtClean="0"/>
                        <a:t>propriette</a:t>
                      </a:r>
                      <a:r>
                        <a:rPr lang="ro-RO" sz="1200" i="0" baseline="0" dirty="0" smtClean="0"/>
                        <a:t> intelectuală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o-RO" sz="1200" i="0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o-RO" sz="1200" b="1" dirty="0" smtClean="0"/>
                        <a:t>Definitivare an fiscal prin decizie ANAF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o-RO" sz="18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b="1" i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ro-RO" sz="1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ecanismul reținerii la sursă 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(drepturi de proprietate intelectuală, dividende, dobânzi, lichidarea unei persoane juridice, alte surse, asocieri cu persoane juridice, transferul 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proprietătilor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imobiliare din  patrimonial personal, premii si jocuri de noroc)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o-RO" sz="1200" b="1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dirty="0" smtClean="0"/>
                    </a:p>
                    <a:p>
                      <a:pPr marL="0" indent="0" algn="just">
                        <a:buFontTx/>
                        <a:buNone/>
                      </a:pPr>
                      <a:endParaRPr lang="ro-RO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dirty="0" smtClean="0">
                        <a:cs typeface="Rod" panose="02030509050101010101" pitchFamily="49" charset="-79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1.- </a:t>
                      </a:r>
                      <a:r>
                        <a:rPr lang="ro-RO" sz="12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 cazul veniturilor pentru care impozitul pe venit nu se reține la sursă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trece de la sistemul plaților anticipate, cu definitivare în anul următor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o-RO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stabilite de ANAF prin decizii de impunere)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sistemul de autoimpunere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o-RO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calculul impozitului pe venit se efectuează de către contribuabil – persoană fizică prin declarația unică)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o-RO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o-RO" sz="1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Autoimpunere: - An curent 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Impozitul pe venit pentru anul curent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stabileste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prin declarația</a:t>
                      </a:r>
                      <a:r>
                        <a:rPr lang="ro-RO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unică 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către contribuabil, prin aplicarea cotei de impozit (10%) 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venitul estimat a se realiza in anul curent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Platile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impozit se 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efectueaza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oricand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până la scadență (31 martie anul următor)</a:t>
                      </a: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Posibilitatea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rectificare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declarației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termenul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(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31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martie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o-RO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Definitivare Impozit pe venit pentru an precedent, în anul următor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ro-RO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stabileste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prin declarația unică depusă până la 31 martie, prin autoimpunere, prin aplicarea cotei de impozit (10%) la </a:t>
                      </a:r>
                      <a:r>
                        <a:rPr lang="ro-RO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venitul realizat in anul precedent. </a:t>
                      </a:r>
                    </a:p>
                    <a:p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Diferențe: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în plus (de plată) - plată diferență până la 31 martie </a:t>
                      </a: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în minus (de restituit) - restituire/compensare plăți în plus conform Codului de procedură fiscală</a:t>
                      </a:r>
                    </a:p>
                    <a:p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ro-RO" sz="12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 cazul veniturilor pentru care impozitul pe venit  se reține la sursă s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menține mecanismul reținerii la sursă (drepturi de proprietate intelectuală, dividende, dobânzi, lichidarea unei persoane juridice, alte surse, asocieri cu persoane juridice, premii si jocuri de noroc)</a:t>
                      </a:r>
                    </a:p>
                    <a:p>
                      <a:r>
                        <a:rPr lang="ro-RO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19695469">
            <a:off x="478178" y="2450310"/>
            <a:ext cx="711646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6215" y="573206"/>
            <a:ext cx="192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IMPOZIT PE VENIT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773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04808" y="150382"/>
            <a:ext cx="19134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Impozit pe venit (IV)</a:t>
            </a:r>
            <a:endParaRPr lang="ro-RO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418641" y="963351"/>
            <a:ext cx="115923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o-RO" sz="1600" b="1" dirty="0" smtClean="0"/>
          </a:p>
          <a:p>
            <a:pPr algn="just"/>
            <a:endParaRPr lang="ro-RO" sz="1600" b="1" dirty="0"/>
          </a:p>
          <a:p>
            <a:pPr algn="just"/>
            <a:r>
              <a:rPr lang="fr-BE" sz="1600" b="1" dirty="0" smtClean="0"/>
              <a:t>AVANTAJE:</a:t>
            </a:r>
            <a:endParaRPr lang="ro-RO" sz="1600" b="1" dirty="0" smtClean="0"/>
          </a:p>
          <a:p>
            <a:pPr algn="just"/>
            <a:endParaRPr lang="ro-RO" sz="1600" dirty="0"/>
          </a:p>
          <a:p>
            <a:pPr marL="342900" indent="-342900" algn="just">
              <a:buAutoNum type="arabicPeriod"/>
            </a:pPr>
            <a:r>
              <a:rPr lang="fr-BE" sz="1600" dirty="0" err="1" smtClean="0"/>
              <a:t>Eliminarea</a:t>
            </a:r>
            <a:r>
              <a:rPr lang="fr-BE" sz="1600" dirty="0" smtClean="0"/>
              <a:t> </a:t>
            </a:r>
            <a:r>
              <a:rPr lang="fr-BE" sz="1600" dirty="0" err="1"/>
              <a:t>plăților</a:t>
            </a:r>
            <a:r>
              <a:rPr lang="fr-BE" sz="1600" dirty="0"/>
              <a:t> </a:t>
            </a:r>
            <a:r>
              <a:rPr lang="fr-BE" sz="1600" dirty="0" err="1"/>
              <a:t>anticipate</a:t>
            </a:r>
            <a:r>
              <a:rPr lang="fr-BE" sz="1600" dirty="0"/>
              <a:t> de </a:t>
            </a:r>
            <a:r>
              <a:rPr lang="fr-BE" sz="1600" dirty="0" err="1"/>
              <a:t>impozit</a:t>
            </a:r>
            <a:r>
              <a:rPr lang="fr-BE" sz="1600" dirty="0"/>
              <a:t> </a:t>
            </a:r>
            <a:r>
              <a:rPr lang="fr-BE" sz="1600" dirty="0" err="1"/>
              <a:t>pe</a:t>
            </a:r>
            <a:r>
              <a:rPr lang="fr-BE" sz="1600" dirty="0"/>
              <a:t> </a:t>
            </a:r>
            <a:r>
              <a:rPr lang="fr-BE" sz="1600" dirty="0" err="1" smtClean="0"/>
              <a:t>venit</a:t>
            </a:r>
            <a:endParaRPr lang="ro-RO" sz="1600" dirty="0" smtClean="0"/>
          </a:p>
          <a:p>
            <a:pPr marL="342900" indent="-342900" algn="just">
              <a:buAutoNum type="arabicPeriod"/>
            </a:pPr>
            <a:endParaRPr lang="ro-RO" sz="1600" dirty="0"/>
          </a:p>
          <a:p>
            <a:pPr algn="just"/>
            <a:r>
              <a:rPr lang="fr-BE" sz="1600" dirty="0"/>
              <a:t>2. </a:t>
            </a:r>
            <a:r>
              <a:rPr lang="ro-RO" sz="1600" dirty="0" smtClean="0"/>
              <a:t> </a:t>
            </a:r>
            <a:r>
              <a:rPr lang="fr-BE" sz="1600" dirty="0" err="1" smtClean="0"/>
              <a:t>Simplificarea</a:t>
            </a:r>
            <a:r>
              <a:rPr lang="fr-BE" sz="1600" dirty="0" smtClean="0"/>
              <a:t> </a:t>
            </a:r>
            <a:r>
              <a:rPr lang="fr-BE" sz="1600" dirty="0" err="1"/>
              <a:t>modului</a:t>
            </a:r>
            <a:r>
              <a:rPr lang="fr-BE" sz="1600" dirty="0"/>
              <a:t> de </a:t>
            </a:r>
            <a:r>
              <a:rPr lang="fr-BE" sz="1600" dirty="0" err="1"/>
              <a:t>stabilire</a:t>
            </a:r>
            <a:r>
              <a:rPr lang="fr-BE" sz="1600" dirty="0"/>
              <a:t> a </a:t>
            </a:r>
            <a:r>
              <a:rPr lang="fr-BE" sz="1600" dirty="0" err="1"/>
              <a:t>impozitului</a:t>
            </a:r>
            <a:r>
              <a:rPr lang="fr-BE" sz="1600" dirty="0"/>
              <a:t> </a:t>
            </a:r>
            <a:r>
              <a:rPr lang="fr-BE" sz="1600" dirty="0" err="1"/>
              <a:t>pe</a:t>
            </a:r>
            <a:r>
              <a:rPr lang="fr-BE" sz="1600" dirty="0"/>
              <a:t> </a:t>
            </a:r>
            <a:r>
              <a:rPr lang="fr-BE" sz="1600" dirty="0" err="1"/>
              <a:t>venit</a:t>
            </a:r>
            <a:r>
              <a:rPr lang="fr-BE" sz="1600" dirty="0"/>
              <a:t>, </a:t>
            </a:r>
            <a:r>
              <a:rPr lang="fr-BE" sz="1600" dirty="0" err="1"/>
              <a:t>atât</a:t>
            </a:r>
            <a:r>
              <a:rPr lang="fr-BE" sz="1600" dirty="0"/>
              <a:t> </a:t>
            </a:r>
            <a:r>
              <a:rPr lang="fr-BE" sz="1600" dirty="0" err="1"/>
              <a:t>pentru</a:t>
            </a:r>
            <a:r>
              <a:rPr lang="fr-BE" sz="1600" dirty="0"/>
              <a:t>  </a:t>
            </a:r>
            <a:r>
              <a:rPr lang="fr-BE" sz="1600" dirty="0" err="1" smtClean="0"/>
              <a:t>contribuabil</a:t>
            </a:r>
            <a:r>
              <a:rPr lang="fr-BE" sz="1600" dirty="0" smtClean="0"/>
              <a:t>, </a:t>
            </a:r>
            <a:r>
              <a:rPr lang="fr-BE" sz="1600" dirty="0" err="1"/>
              <a:t>cât</a:t>
            </a:r>
            <a:r>
              <a:rPr lang="fr-BE" sz="1600" dirty="0"/>
              <a:t> </a:t>
            </a:r>
            <a:r>
              <a:rPr lang="fr-BE" sz="1600" dirty="0" err="1"/>
              <a:t>și</a:t>
            </a:r>
            <a:r>
              <a:rPr lang="fr-BE" sz="1600" dirty="0"/>
              <a:t> </a:t>
            </a:r>
            <a:r>
              <a:rPr lang="fr-BE" sz="1600" dirty="0" err="1"/>
              <a:t>pentru</a:t>
            </a:r>
            <a:r>
              <a:rPr lang="fr-BE" sz="1600" dirty="0"/>
              <a:t> ANAF </a:t>
            </a:r>
            <a:r>
              <a:rPr lang="fr-BE" sz="1600" dirty="0" err="1"/>
              <a:t>prin</a:t>
            </a:r>
            <a:r>
              <a:rPr lang="fr-BE" sz="1600" dirty="0"/>
              <a:t> </a:t>
            </a:r>
            <a:r>
              <a:rPr lang="fr-BE" sz="1600" dirty="0" err="1"/>
              <a:t>neemiterea</a:t>
            </a:r>
            <a:r>
              <a:rPr lang="fr-BE" sz="1600" dirty="0"/>
              <a:t> </a:t>
            </a:r>
            <a:r>
              <a:rPr lang="fr-BE" sz="1600" dirty="0" err="1"/>
              <a:t>deciziilor</a:t>
            </a:r>
            <a:r>
              <a:rPr lang="fr-BE" sz="1600" dirty="0"/>
              <a:t> de </a:t>
            </a:r>
            <a:r>
              <a:rPr lang="fr-BE" sz="1600" dirty="0" err="1"/>
              <a:t>impunere</a:t>
            </a:r>
            <a:r>
              <a:rPr lang="fr-BE" sz="1600" dirty="0"/>
              <a:t> </a:t>
            </a:r>
            <a:r>
              <a:rPr lang="fr-BE" sz="1600" dirty="0" err="1"/>
              <a:t>pentru</a:t>
            </a:r>
            <a:r>
              <a:rPr lang="fr-BE" sz="1600" dirty="0"/>
              <a:t> </a:t>
            </a:r>
            <a:r>
              <a:rPr lang="fr-BE" sz="1600" dirty="0" err="1"/>
              <a:t>plățile</a:t>
            </a:r>
            <a:r>
              <a:rPr lang="fr-BE" sz="1600" dirty="0"/>
              <a:t> </a:t>
            </a:r>
            <a:r>
              <a:rPr lang="fr-BE" sz="1600" dirty="0" err="1"/>
              <a:t>anticipate</a:t>
            </a:r>
            <a:r>
              <a:rPr lang="fr-BE" sz="1600" dirty="0"/>
              <a:t> </a:t>
            </a:r>
            <a:endParaRPr lang="ro-RO" sz="1600" dirty="0" smtClean="0"/>
          </a:p>
          <a:p>
            <a:pPr algn="just"/>
            <a:endParaRPr lang="ro-RO" sz="1600" dirty="0"/>
          </a:p>
          <a:p>
            <a:pPr algn="just"/>
            <a:r>
              <a:rPr lang="ro-RO" sz="1600" dirty="0"/>
              <a:t>3</a:t>
            </a:r>
            <a:r>
              <a:rPr lang="fr-BE" sz="1600" dirty="0" smtClean="0"/>
              <a:t>. </a:t>
            </a:r>
            <a:r>
              <a:rPr lang="ro-RO" sz="1600" dirty="0" smtClean="0"/>
              <a:t> </a:t>
            </a:r>
            <a:r>
              <a:rPr lang="fr-BE" sz="1600" dirty="0" err="1" smtClean="0"/>
              <a:t>Cunoasterea</a:t>
            </a:r>
            <a:r>
              <a:rPr lang="fr-BE" sz="1600" dirty="0" smtClean="0"/>
              <a:t> </a:t>
            </a:r>
            <a:r>
              <a:rPr lang="fr-BE" sz="1600" dirty="0"/>
              <a:t>de </a:t>
            </a:r>
            <a:r>
              <a:rPr lang="fr-BE" sz="1600" dirty="0" err="1"/>
              <a:t>catre</a:t>
            </a:r>
            <a:r>
              <a:rPr lang="fr-BE" sz="1600" dirty="0"/>
              <a:t> </a:t>
            </a:r>
            <a:r>
              <a:rPr lang="fr-BE" sz="1600" dirty="0" err="1"/>
              <a:t>contribuabil</a:t>
            </a:r>
            <a:r>
              <a:rPr lang="fr-BE" sz="1600" dirty="0"/>
              <a:t> a </a:t>
            </a:r>
            <a:r>
              <a:rPr lang="fr-BE" sz="1600" dirty="0" err="1"/>
              <a:t>obligatiilor</a:t>
            </a:r>
            <a:r>
              <a:rPr lang="fr-BE" sz="1600" dirty="0"/>
              <a:t> de </a:t>
            </a:r>
            <a:r>
              <a:rPr lang="fr-BE" sz="1600" dirty="0" smtClean="0"/>
              <a:t>plat</a:t>
            </a:r>
            <a:r>
              <a:rPr lang="ro-RO" sz="1600" dirty="0" smtClean="0"/>
              <a:t>ă</a:t>
            </a:r>
            <a:r>
              <a:rPr lang="fr-BE" sz="1600" dirty="0" smtClean="0"/>
              <a:t>, </a:t>
            </a:r>
            <a:r>
              <a:rPr lang="fr-BE" sz="1600" dirty="0" err="1"/>
              <a:t>fara</a:t>
            </a:r>
            <a:r>
              <a:rPr lang="fr-BE" sz="1600" dirty="0"/>
              <a:t> </a:t>
            </a:r>
            <a:r>
              <a:rPr lang="fr-BE" sz="1600" dirty="0" err="1"/>
              <a:t>interventia</a:t>
            </a:r>
            <a:r>
              <a:rPr lang="fr-BE" sz="1600" dirty="0"/>
              <a:t> </a:t>
            </a:r>
            <a:r>
              <a:rPr lang="fr-BE" sz="1600" dirty="0" err="1"/>
              <a:t>organului</a:t>
            </a:r>
            <a:r>
              <a:rPr lang="fr-BE" sz="1600" dirty="0"/>
              <a:t> </a:t>
            </a:r>
            <a:r>
              <a:rPr lang="fr-BE" sz="1600" dirty="0" smtClean="0"/>
              <a:t>fiscal</a:t>
            </a:r>
            <a:endParaRPr lang="ro-RO" sz="1600" dirty="0" smtClean="0"/>
          </a:p>
          <a:p>
            <a:pPr algn="just"/>
            <a:endParaRPr lang="ro-RO" sz="1600" dirty="0"/>
          </a:p>
          <a:p>
            <a:pPr algn="just"/>
            <a:r>
              <a:rPr lang="ro-RO" sz="1600" dirty="0" smtClean="0"/>
              <a:t>4. Posibilitatea r</a:t>
            </a:r>
            <a:r>
              <a:rPr lang="fr-BE" sz="1600" dirty="0" err="1" smtClean="0"/>
              <a:t>ectific</a:t>
            </a:r>
            <a:r>
              <a:rPr lang="ro-RO" sz="1600" dirty="0" err="1" smtClean="0"/>
              <a:t>ării</a:t>
            </a:r>
            <a:r>
              <a:rPr lang="ro-RO" sz="1600" dirty="0" smtClean="0"/>
              <a:t> declarației unice în cursul anului </a:t>
            </a:r>
            <a:r>
              <a:rPr lang="fr-BE" sz="1600" dirty="0" smtClean="0"/>
              <a:t>p</a:t>
            </a:r>
            <a:r>
              <a:rPr lang="ro-RO" sz="1600" dirty="0" err="1" smtClean="0"/>
              <a:t>ermite</a:t>
            </a:r>
            <a:r>
              <a:rPr lang="ro-RO" sz="1600" dirty="0" smtClean="0"/>
              <a:t> contribuabilului să corecteze veniturile estimate la nivelul veniturilor realizate și să efectueze plata impozitului la nivelul veniturilor realizate</a:t>
            </a:r>
          </a:p>
          <a:p>
            <a:pPr marL="342900" indent="-342900" algn="just">
              <a:buAutoNum type="arabicPeriod" startAt="5"/>
            </a:pPr>
            <a:endParaRPr lang="ro-RO" sz="1600" dirty="0"/>
          </a:p>
          <a:p>
            <a:pPr algn="just"/>
            <a:r>
              <a:rPr lang="ro-RO" sz="1600" dirty="0" smtClean="0"/>
              <a:t>5. Libera </a:t>
            </a:r>
            <a:r>
              <a:rPr lang="ro-RO" sz="1600" dirty="0"/>
              <a:t>alegere </a:t>
            </a:r>
            <a:r>
              <a:rPr lang="ro-RO" sz="1600" dirty="0" smtClean="0"/>
              <a:t>a </a:t>
            </a:r>
            <a:r>
              <a:rPr lang="ro-RO" sz="1600" dirty="0"/>
              <a:t>contribuabilului de a efectua </a:t>
            </a:r>
            <a:r>
              <a:rPr lang="ro-RO" sz="1600" dirty="0" smtClean="0"/>
              <a:t>plăți</a:t>
            </a:r>
            <a:r>
              <a:rPr lang="ro-RO" sz="1600" dirty="0"/>
              <a:t>, </a:t>
            </a:r>
            <a:r>
              <a:rPr lang="ro-RO" sz="1600" dirty="0" smtClean="0"/>
              <a:t>oricând în </a:t>
            </a:r>
            <a:r>
              <a:rPr lang="ro-RO" sz="1600" dirty="0"/>
              <a:t>cursul </a:t>
            </a:r>
            <a:r>
              <a:rPr lang="ro-RO" sz="1600" dirty="0" smtClean="0"/>
              <a:t>anului, pentru evitarea situațiilor în care toată suma aferentă impozitului se plătește la scadență </a:t>
            </a:r>
            <a:endParaRPr lang="ro-RO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853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7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64064" y="854075"/>
            <a:ext cx="3265327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 Depunere </a:t>
            </a: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D600 pana la 31 ian 2017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(venituri din </a:t>
            </a:r>
            <a:r>
              <a:rPr lang="ro-RO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activitati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independente, </a:t>
            </a:r>
            <a:r>
              <a:rPr lang="ro-RO" sz="1200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exclusiv </a:t>
            </a:r>
            <a:r>
              <a:rPr lang="ro-RO" sz="1200" i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DPI</a:t>
            </a:r>
            <a:r>
              <a:rPr lang="ro-RO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realizate 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in 2016 cel </a:t>
            </a:r>
            <a:r>
              <a:rPr lang="ro-RO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putin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egale cu 35% din salariul mediu brut, lunar</a:t>
            </a:r>
            <a:r>
              <a:rPr lang="ro-RO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fr-BE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ANAF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emite</a:t>
            </a:r>
            <a:r>
              <a:rPr lang="fr-BE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Decizie</a:t>
            </a:r>
            <a:r>
              <a:rPr lang="fr-BE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BE" sz="12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impunere</a:t>
            </a:r>
            <a:r>
              <a:rPr lang="fr-BE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BE" sz="12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anticipate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egale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CAS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aferenta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nivelului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reprezentand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35%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salariul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brut</a:t>
            </a:r>
            <a:r>
              <a:rPr lang="fr-BE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o-RO" sz="12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fr-BE" sz="12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anticipate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trimestriale</a:t>
            </a:r>
            <a:endParaRPr lang="ro-RO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4. Definitivare </a:t>
            </a:r>
            <a:r>
              <a:rPr lang="ro-RO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an fiscal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Depunere D200 pana la 25 mai an următor </a:t>
            </a:r>
            <a:r>
              <a:rPr lang="ro-RO" sz="1200" dirty="0">
                <a:ea typeface="Calibri" panose="020F0502020204030204" pitchFamily="34" charset="0"/>
                <a:cs typeface="Times New Roman" panose="02020603050405020304" pitchFamily="18" charset="0"/>
              </a:rPr>
              <a:t>(se utiliza de </a:t>
            </a:r>
            <a:r>
              <a:rPr lang="ro-RO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catre</a:t>
            </a:r>
            <a:r>
              <a:rPr lang="ro-RO" sz="1200" dirty="0">
                <a:ea typeface="Calibri" panose="020F0502020204030204" pitchFamily="34" charset="0"/>
                <a:cs typeface="Times New Roman" panose="02020603050405020304" pitchFamily="18" charset="0"/>
              </a:rPr>
              <a:t> ANAF și pentru regularizare CAS an precedent)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o-RO" sz="12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Decizie </a:t>
            </a:r>
            <a:r>
              <a:rPr lang="ro-RO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de impunere anuala</a:t>
            </a: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>
                <a:ea typeface="Calibri" panose="020F0502020204030204" pitchFamily="34" charset="0"/>
                <a:cs typeface="Times New Roman" panose="02020603050405020304" pitchFamily="18" charset="0"/>
              </a:rPr>
              <a:t>– emisa de ANAF pentru definitivare an 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fiscal </a:t>
            </a:r>
            <a:r>
              <a:rPr lang="fr-BE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VENITUL REALIZAT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plafonat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la 5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salarii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medii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brute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luna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fr-BE" sz="12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Diferentele</a:t>
            </a:r>
            <a:r>
              <a:rPr lang="fr-BE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fr-BE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CAS</a:t>
            </a:r>
            <a:endParaRPr lang="ro-RO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fr-BE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BE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î</a:t>
            </a:r>
            <a:r>
              <a:rPr lang="fr-BE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plus 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platesc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in 60 de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comunicarea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deciziei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BE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fr-BE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in minus 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nu se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restituie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, se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valorifica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stagiul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BE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cotizare</a:t>
            </a:r>
            <a:r>
              <a:rPr lang="fr-BE" sz="12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5176" y="13514"/>
            <a:ext cx="205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 INDEPENDENȚI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96751" y="51804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85191" y="370065"/>
            <a:ext cx="19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NOUL MECANISM 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73292" y="518041"/>
            <a:ext cx="179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OUG nr. 79/2017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3090410" y="518042"/>
            <a:ext cx="10853" cy="611667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682389" y="887373"/>
            <a:ext cx="2679689" cy="370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 Depunere </a:t>
            </a: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D600 pana la 31 ian 2018 – </a:t>
            </a:r>
            <a:endParaRPr lang="ro-RO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prorogare </a:t>
            </a: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termen 15 aprilie 2018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(venituri din </a:t>
            </a:r>
            <a:r>
              <a:rPr lang="ro-RO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activitati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independente, </a:t>
            </a:r>
            <a:endParaRPr lang="ro-RO" sz="12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i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inclusiv </a:t>
            </a:r>
            <a:r>
              <a:rPr lang="ro-RO" sz="1200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DDA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, realizate in 2017 cel </a:t>
            </a:r>
            <a:r>
              <a:rPr lang="ro-RO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putin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egale cu 1.900 lei lunar)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2.ANAF emite Decizie </a:t>
            </a:r>
            <a:r>
              <a:rPr lang="ro-RO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de impunere pentru 2018 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o-RO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plăți</a:t>
            </a:r>
            <a:r>
              <a:rPr lang="ro-RO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efectuate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BE" sz="12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VENITUL ALES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putin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egal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1.900 </a:t>
            </a:r>
            <a:r>
              <a:rPr lang="fr-BE" sz="12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lei</a:t>
            </a:r>
            <a:endParaRPr lang="ro-RO" sz="12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fr-BE" sz="12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BE" sz="12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trimestriale</a:t>
            </a:r>
            <a:r>
              <a:rPr lang="fr-BE" sz="12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12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sz="12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4. Definitivare </a:t>
            </a:r>
            <a:r>
              <a:rPr lang="ro-RO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an fiscal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VENITUL 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ALES nu se </a:t>
            </a: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regularizeaza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urm</a:t>
            </a:r>
            <a:r>
              <a:rPr lang="ro-RO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tor</a:t>
            </a: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539564" y="518041"/>
            <a:ext cx="10631" cy="61166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95947" y="739397"/>
            <a:ext cx="655773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1200" b="1" u="sng" dirty="0" smtClean="0"/>
              <a:t>Pentru </a:t>
            </a:r>
            <a:r>
              <a:rPr lang="ro-RO" sz="1200" b="1" u="sng" dirty="0"/>
              <a:t>venituri din activități independente </a:t>
            </a:r>
            <a:r>
              <a:rPr lang="ro-RO" sz="1200" b="1" u="sng" dirty="0" smtClean="0"/>
              <a:t>(!</a:t>
            </a:r>
            <a:r>
              <a:rPr lang="ro-RO" sz="1200" dirty="0">
                <a:solidFill>
                  <a:schemeClr val="dk1"/>
                </a:solidFill>
              </a:rPr>
              <a:t> </a:t>
            </a:r>
            <a:r>
              <a:rPr lang="ro-RO" sz="1200" dirty="0" smtClean="0">
                <a:solidFill>
                  <a:schemeClr val="dk1"/>
                </a:solidFill>
              </a:rPr>
              <a:t>Drepturile de </a:t>
            </a:r>
            <a:r>
              <a:rPr lang="ro-RO" sz="1200" dirty="0">
                <a:solidFill>
                  <a:schemeClr val="dk1"/>
                </a:solidFill>
              </a:rPr>
              <a:t>proprietate </a:t>
            </a:r>
            <a:r>
              <a:rPr lang="ro-RO" sz="1200" dirty="0" smtClean="0">
                <a:solidFill>
                  <a:schemeClr val="dk1"/>
                </a:solidFill>
              </a:rPr>
              <a:t>intelectuală sunt excluse</a:t>
            </a:r>
            <a:r>
              <a:rPr lang="ro-RO" sz="1200" b="1" u="sng" dirty="0" smtClean="0"/>
              <a:t>)</a:t>
            </a:r>
          </a:p>
          <a:p>
            <a:pPr algn="just"/>
            <a:endParaRPr lang="ro-RO" sz="1200" dirty="0"/>
          </a:p>
          <a:p>
            <a:pPr algn="just"/>
            <a:r>
              <a:rPr lang="ro-RO" sz="1200" b="1" dirty="0"/>
              <a:t>  </a:t>
            </a:r>
            <a:r>
              <a:rPr lang="ro-RO" sz="1200" b="1" dirty="0" smtClean="0"/>
              <a:t>- </a:t>
            </a:r>
            <a:r>
              <a:rPr lang="ro-RO" sz="1200" b="1" dirty="0"/>
              <a:t>Se trece de la sistemul de stabilire a CAS</a:t>
            </a:r>
            <a:r>
              <a:rPr lang="ro-RO" sz="1200" dirty="0"/>
              <a:t> </a:t>
            </a:r>
            <a:r>
              <a:rPr lang="ro-RO" sz="1200" u="sng" dirty="0"/>
              <a:t>de  către ANAF prin decizii de impunere</a:t>
            </a:r>
            <a:r>
              <a:rPr lang="ro-RO" sz="1200" dirty="0"/>
              <a:t>, </a:t>
            </a:r>
            <a:r>
              <a:rPr lang="ro-RO" sz="1200" b="1" dirty="0"/>
              <a:t>la sistemul de autoimpunere</a:t>
            </a:r>
            <a:r>
              <a:rPr lang="ro-RO" sz="1200" dirty="0"/>
              <a:t> (</a:t>
            </a:r>
            <a:r>
              <a:rPr lang="ro-RO" sz="1200" u="sng" dirty="0"/>
              <a:t>calculul CAS se efectuează de către contribuabil – persoană fizică prin </a:t>
            </a:r>
            <a:r>
              <a:rPr lang="ro-RO" sz="1200" u="sng" dirty="0" smtClean="0"/>
              <a:t>declarația unică)</a:t>
            </a:r>
            <a:r>
              <a:rPr lang="ro-RO" sz="1200" dirty="0" smtClean="0"/>
              <a:t> </a:t>
            </a:r>
          </a:p>
          <a:p>
            <a:pPr algn="just"/>
            <a:endParaRPr lang="ro-RO" sz="1200" dirty="0"/>
          </a:p>
          <a:p>
            <a:pPr algn="just"/>
            <a:r>
              <a:rPr lang="ro-RO" sz="1200" b="1" i="1" u="sng" dirty="0"/>
              <a:t>- Persoana fizică face evaluarea  pentru încadrarea ca plătitor CAS, în funcție de venitul estimat pentru anul curent</a:t>
            </a:r>
            <a:r>
              <a:rPr lang="ro-RO" sz="1200" u="sng" dirty="0"/>
              <a:t> (</a:t>
            </a:r>
            <a:r>
              <a:rPr lang="ro-RO" sz="1200" b="1" i="1" u="sng" dirty="0"/>
              <a:t>independent de venitul realizat în anul precedent)</a:t>
            </a:r>
            <a:endParaRPr lang="ro-RO" sz="1200" dirty="0"/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o-RO" sz="1200" b="1" dirty="0"/>
              <a:t>venitul net estimat pentru anul curent  ≥ 22.800 lei – datorează CAS la un venit ales, dar nu mai mic decât nivelul salariul minim brut pe </a:t>
            </a:r>
            <a:r>
              <a:rPr lang="ro-RO" sz="1200" b="1" dirty="0" smtClean="0"/>
              <a:t>țară</a:t>
            </a:r>
          </a:p>
          <a:p>
            <a:pPr marL="171450" lvl="0" indent="-171450" algn="just">
              <a:buFont typeface="Wingdings" panose="05000000000000000000" pitchFamily="2" charset="2"/>
              <a:buChar char="ü"/>
            </a:pPr>
            <a:r>
              <a:rPr lang="ro-RO" sz="1200" b="1" dirty="0" smtClean="0"/>
              <a:t>venitul </a:t>
            </a:r>
            <a:r>
              <a:rPr lang="ro-RO" sz="1200" b="1" dirty="0"/>
              <a:t>net estimat pentru anul curent &lt; 22.800 lei </a:t>
            </a:r>
            <a:r>
              <a:rPr lang="ro-RO" sz="1200" b="1" dirty="0" smtClean="0"/>
              <a:t>- nu </a:t>
            </a:r>
            <a:r>
              <a:rPr lang="ro-RO" sz="1200" b="1" dirty="0"/>
              <a:t>este obligatorie plata CAS (se poate asigura opțional)</a:t>
            </a:r>
            <a:endParaRPr lang="ro-RO" sz="1200" dirty="0"/>
          </a:p>
          <a:p>
            <a:pPr algn="just"/>
            <a:r>
              <a:rPr lang="ro-RO" sz="1200" b="1" dirty="0"/>
              <a:t> </a:t>
            </a:r>
            <a:endParaRPr lang="ro-RO" sz="1200" dirty="0"/>
          </a:p>
          <a:p>
            <a:pPr algn="just"/>
            <a:r>
              <a:rPr lang="ro-RO" sz="1200" b="1" dirty="0"/>
              <a:t> </a:t>
            </a:r>
            <a:r>
              <a:rPr lang="ro-RO" sz="1200" b="1" u="sng" dirty="0" smtClean="0"/>
              <a:t>Autoimpunere</a:t>
            </a:r>
            <a:r>
              <a:rPr lang="ro-RO" sz="1200" b="1" u="sng" dirty="0"/>
              <a:t>: - An curent </a:t>
            </a:r>
            <a:endParaRPr lang="ro-RO" sz="1200" dirty="0"/>
          </a:p>
          <a:p>
            <a:pPr lvl="0" algn="just"/>
            <a:r>
              <a:rPr lang="ro-RO" sz="1200" b="1" dirty="0"/>
              <a:t>CAS</a:t>
            </a:r>
            <a:r>
              <a:rPr lang="ro-RO" sz="1200" dirty="0"/>
              <a:t> se stabilește prin </a:t>
            </a:r>
            <a:r>
              <a:rPr lang="ro-RO" sz="1200" dirty="0" smtClean="0"/>
              <a:t>declarația unică </a:t>
            </a:r>
            <a:r>
              <a:rPr lang="ro-RO" sz="1200" dirty="0"/>
              <a:t>de </a:t>
            </a:r>
            <a:r>
              <a:rPr lang="ro-RO" sz="1200" dirty="0" err="1"/>
              <a:t>catre</a:t>
            </a:r>
            <a:r>
              <a:rPr lang="ro-RO" sz="1200" dirty="0"/>
              <a:t> contribuabil, prin aplicarea cotei de CAS (25%) la venitul ales (dar nu mai mic decât nivelul salariul minim brut pe țară</a:t>
            </a:r>
            <a:r>
              <a:rPr lang="ro-RO" sz="1200" dirty="0" smtClean="0"/>
              <a:t>)</a:t>
            </a:r>
          </a:p>
          <a:p>
            <a:pPr lvl="0" algn="just"/>
            <a:endParaRPr lang="ro-RO" sz="1200" dirty="0"/>
          </a:p>
          <a:p>
            <a:pPr marL="171450" indent="-171450" algn="just">
              <a:buFontTx/>
              <a:buChar char="-"/>
            </a:pPr>
            <a:r>
              <a:rPr lang="ro-RO" sz="1200" dirty="0" err="1" smtClean="0"/>
              <a:t>Platile</a:t>
            </a:r>
            <a:r>
              <a:rPr lang="ro-RO" sz="1200" dirty="0" smtClean="0"/>
              <a:t> </a:t>
            </a:r>
            <a:r>
              <a:rPr lang="ro-RO" sz="1200" dirty="0"/>
              <a:t>de CAS se </a:t>
            </a:r>
            <a:r>
              <a:rPr lang="ro-RO" sz="1200" dirty="0" err="1"/>
              <a:t>efectueaza</a:t>
            </a:r>
            <a:r>
              <a:rPr lang="ro-RO" sz="1200" dirty="0"/>
              <a:t> </a:t>
            </a:r>
            <a:r>
              <a:rPr lang="ro-RO" sz="1200" dirty="0" err="1"/>
              <a:t>oricand</a:t>
            </a:r>
            <a:r>
              <a:rPr lang="ro-RO" sz="1200" dirty="0"/>
              <a:t> până la scadență (31 martie anul următor</a:t>
            </a:r>
            <a:r>
              <a:rPr lang="ro-RO" sz="1200" dirty="0" smtClean="0"/>
              <a:t>)</a:t>
            </a:r>
          </a:p>
          <a:p>
            <a:pPr marL="171450" indent="-171450" algn="just">
              <a:buFontTx/>
              <a:buChar char="-"/>
            </a:pPr>
            <a:endParaRPr lang="ro-RO" sz="1200" dirty="0"/>
          </a:p>
          <a:p>
            <a:pPr marL="171450" indent="-171450" algn="just">
              <a:buFontTx/>
              <a:buChar char="-"/>
            </a:pPr>
            <a:r>
              <a:rPr lang="fr-BE" sz="1200" dirty="0" err="1" smtClean="0"/>
              <a:t>Posibilitatea</a:t>
            </a:r>
            <a:r>
              <a:rPr lang="fr-BE" sz="1200" dirty="0" smtClean="0"/>
              <a:t> </a:t>
            </a:r>
            <a:r>
              <a:rPr lang="fr-BE" sz="1200" dirty="0"/>
              <a:t>de </a:t>
            </a:r>
            <a:r>
              <a:rPr lang="fr-BE" sz="1200" dirty="0" err="1"/>
              <a:t>rectificare</a:t>
            </a:r>
            <a:r>
              <a:rPr lang="fr-BE" sz="1200" dirty="0"/>
              <a:t> a </a:t>
            </a:r>
            <a:r>
              <a:rPr lang="fr-BE" sz="1200" dirty="0" err="1"/>
              <a:t>declarației</a:t>
            </a:r>
            <a:r>
              <a:rPr lang="fr-BE" sz="1200" dirty="0"/>
              <a:t> </a:t>
            </a:r>
            <a:r>
              <a:rPr lang="fr-BE" sz="1200" dirty="0" err="1"/>
              <a:t>până</a:t>
            </a:r>
            <a:r>
              <a:rPr lang="fr-BE" sz="1200" dirty="0"/>
              <a:t> la </a:t>
            </a:r>
            <a:r>
              <a:rPr lang="fr-BE" sz="1200" dirty="0" err="1"/>
              <a:t>termenul</a:t>
            </a:r>
            <a:r>
              <a:rPr lang="fr-BE" sz="1200" dirty="0"/>
              <a:t> de </a:t>
            </a:r>
            <a:r>
              <a:rPr lang="fr-BE" sz="1200" dirty="0" err="1"/>
              <a:t>plată</a:t>
            </a:r>
            <a:r>
              <a:rPr lang="fr-BE" sz="1200" dirty="0"/>
              <a:t>  ( </a:t>
            </a:r>
            <a:r>
              <a:rPr lang="fr-BE" sz="1200" dirty="0" err="1"/>
              <a:t>până</a:t>
            </a:r>
            <a:r>
              <a:rPr lang="fr-BE" sz="1200" dirty="0"/>
              <a:t> la 31 </a:t>
            </a:r>
            <a:r>
              <a:rPr lang="fr-BE" sz="1200" dirty="0" err="1"/>
              <a:t>martie</a:t>
            </a:r>
            <a:r>
              <a:rPr lang="fr-BE" sz="1200" dirty="0" smtClean="0"/>
              <a:t>)</a:t>
            </a:r>
            <a:endParaRPr lang="ro-RO" sz="1200" dirty="0"/>
          </a:p>
          <a:p>
            <a:pPr algn="just"/>
            <a:endParaRPr lang="ro-RO" sz="1200" dirty="0">
              <a:solidFill>
                <a:srgbClr val="FF0000"/>
              </a:solidFill>
            </a:endParaRPr>
          </a:p>
          <a:p>
            <a:pPr algn="just"/>
            <a:r>
              <a:rPr lang="fr-BE" sz="1200" u="sng" dirty="0">
                <a:solidFill>
                  <a:srgbClr val="FF0000"/>
                </a:solidFill>
              </a:rPr>
              <a:t> </a:t>
            </a:r>
            <a:endParaRPr lang="ro-RO" sz="1200" dirty="0">
              <a:solidFill>
                <a:srgbClr val="FF0000"/>
              </a:solidFill>
            </a:endParaRPr>
          </a:p>
          <a:p>
            <a:pPr lvl="0" algn="just"/>
            <a:endParaRPr lang="ro-RO" sz="1200" b="1" dirty="0"/>
          </a:p>
          <a:p>
            <a:pPr lvl="0" algn="just"/>
            <a:r>
              <a:rPr lang="fr-BE" sz="1200" b="1" dirty="0" err="1" smtClean="0"/>
              <a:t>Termenul</a:t>
            </a:r>
            <a:r>
              <a:rPr lang="fr-BE" sz="1200" b="1" dirty="0" smtClean="0"/>
              <a:t> </a:t>
            </a:r>
            <a:r>
              <a:rPr lang="fr-BE" sz="1200" b="1" dirty="0"/>
              <a:t>de </a:t>
            </a:r>
            <a:r>
              <a:rPr lang="fr-BE" sz="1200" b="1" dirty="0" err="1"/>
              <a:t>plată</a:t>
            </a:r>
            <a:r>
              <a:rPr lang="fr-BE" sz="1200" b="1" dirty="0"/>
              <a:t> este 31 </a:t>
            </a:r>
            <a:r>
              <a:rPr lang="fr-BE" sz="1200" b="1" dirty="0" err="1"/>
              <a:t>martie</a:t>
            </a:r>
            <a:r>
              <a:rPr lang="fr-BE" sz="1200" b="1" dirty="0"/>
              <a:t>, data </a:t>
            </a:r>
            <a:r>
              <a:rPr lang="fr-BE" sz="1200" b="1" dirty="0" err="1" smtClean="0"/>
              <a:t>depuneri</a:t>
            </a:r>
            <a:r>
              <a:rPr lang="ro-RO" sz="1200" b="1" dirty="0" smtClean="0"/>
              <a:t>i</a:t>
            </a:r>
            <a:r>
              <a:rPr lang="fr-BE" sz="1200" b="1" dirty="0" smtClean="0"/>
              <a:t> </a:t>
            </a:r>
            <a:r>
              <a:rPr lang="ro-RO" sz="1200" b="1" dirty="0" smtClean="0"/>
              <a:t>declarației unice</a:t>
            </a:r>
            <a:r>
              <a:rPr lang="fr-BE" sz="1200" b="1" dirty="0" smtClean="0"/>
              <a:t>.</a:t>
            </a:r>
            <a:endParaRPr lang="ro-RO" sz="1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15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41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9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512" y="530771"/>
            <a:ext cx="2020639" cy="6484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o-RO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o-RO" sz="1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o-R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1. </a:t>
            </a:r>
            <a:r>
              <a:rPr lang="fr-BE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ANAF </a:t>
            </a:r>
            <a:r>
              <a:rPr lang="fr-BE" sz="1100" dirty="0" err="1">
                <a:ea typeface="Calibri" panose="020F0502020204030204" pitchFamily="34" charset="0"/>
                <a:cs typeface="Times New Roman" panose="02020603050405020304" pitchFamily="18" charset="0"/>
              </a:rPr>
              <a:t>emite</a:t>
            </a:r>
            <a:r>
              <a:rPr lang="fr-BE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Decizie</a:t>
            </a:r>
            <a:r>
              <a:rPr lang="fr-BE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BE" sz="11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impunere</a:t>
            </a:r>
            <a:r>
              <a:rPr lang="fr-BE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BE" sz="11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b="1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anticipate</a:t>
            </a:r>
            <a:r>
              <a:rPr lang="fr-BE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egale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CAS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aferenta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nivelului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reprezentand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35%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salariul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brut</a:t>
            </a:r>
            <a:r>
              <a:rPr lang="fr-BE" sz="11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o-RO" sz="11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BE" sz="1100" dirty="0" smtClean="0"/>
              <a:t>!</a:t>
            </a:r>
            <a:r>
              <a:rPr lang="fr-BE" sz="1100" dirty="0" err="1"/>
              <a:t>Bazele</a:t>
            </a:r>
            <a:r>
              <a:rPr lang="fr-BE" sz="1100" dirty="0"/>
              <a:t> </a:t>
            </a:r>
            <a:r>
              <a:rPr lang="fr-BE" sz="1100" dirty="0" err="1"/>
              <a:t>lunare</a:t>
            </a:r>
            <a:r>
              <a:rPr lang="fr-BE" sz="1100" dirty="0"/>
              <a:t> de calcul </a:t>
            </a:r>
            <a:r>
              <a:rPr lang="fr-BE" sz="1100" dirty="0" err="1"/>
              <a:t>erau</a:t>
            </a:r>
            <a:r>
              <a:rPr lang="fr-BE" sz="1100" dirty="0"/>
              <a:t> </a:t>
            </a:r>
            <a:r>
              <a:rPr lang="fr-BE" sz="1100" dirty="0" err="1"/>
              <a:t>plafonate</a:t>
            </a:r>
            <a:r>
              <a:rPr lang="fr-BE" sz="1100" dirty="0"/>
              <a:t> la 5 </a:t>
            </a:r>
            <a:r>
              <a:rPr lang="fr-BE" sz="1100" dirty="0" err="1"/>
              <a:t>salarii</a:t>
            </a:r>
            <a:r>
              <a:rPr lang="fr-BE" sz="1100" dirty="0"/>
              <a:t> </a:t>
            </a:r>
            <a:r>
              <a:rPr lang="fr-BE" sz="1100" dirty="0" err="1"/>
              <a:t>medii</a:t>
            </a:r>
            <a:r>
              <a:rPr lang="fr-BE" sz="1100" dirty="0"/>
              <a:t> brute</a:t>
            </a:r>
            <a:endParaRPr lang="ro-RO" sz="1100" dirty="0"/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endParaRPr lang="ro-RO" sz="11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endParaRPr lang="ro-RO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endParaRPr lang="ro-RO" sz="11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r>
              <a:rPr lang="ro-RO" sz="11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fr-BE" sz="11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1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anticipate</a:t>
            </a:r>
            <a:r>
              <a:rPr lang="fr-BE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BE" sz="11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trimestriale</a:t>
            </a:r>
            <a:endParaRPr lang="ro-RO" sz="11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1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sz="1100" b="1" u="sng" dirty="0" smtClean="0"/>
              <a:t>3. Definitivare </a:t>
            </a:r>
            <a:r>
              <a:rPr lang="ro-RO" sz="1100" b="1" u="sng" dirty="0"/>
              <a:t>an fiscal</a:t>
            </a:r>
            <a:r>
              <a:rPr lang="ro-RO" sz="1100" b="1" dirty="0"/>
              <a:t> </a:t>
            </a:r>
            <a:endParaRPr lang="ro-RO" sz="1100" dirty="0"/>
          </a:p>
          <a:p>
            <a:r>
              <a:rPr lang="ro-RO" sz="1100" b="1" dirty="0"/>
              <a:t>- Depunere D200 pana la 25 mai an următor </a:t>
            </a:r>
            <a:r>
              <a:rPr lang="ro-RO" sz="1100" dirty="0"/>
              <a:t>(se utiliza de </a:t>
            </a:r>
            <a:r>
              <a:rPr lang="ro-RO" sz="1100" dirty="0" err="1"/>
              <a:t>catre</a:t>
            </a:r>
            <a:r>
              <a:rPr lang="ro-RO" sz="1100" dirty="0"/>
              <a:t> ANAF și pentru regularizare CASS an precedent)</a:t>
            </a:r>
          </a:p>
          <a:p>
            <a:r>
              <a:rPr lang="ro-RO" sz="1100" dirty="0"/>
              <a:t> </a:t>
            </a:r>
          </a:p>
          <a:p>
            <a:r>
              <a:rPr lang="ro-RO" sz="1100" b="1" u="sng" dirty="0"/>
              <a:t>Decizie de impunere anuala</a:t>
            </a:r>
            <a:r>
              <a:rPr lang="ro-RO" sz="1100" b="1" dirty="0"/>
              <a:t> </a:t>
            </a:r>
            <a:r>
              <a:rPr lang="ro-RO" sz="1100" dirty="0"/>
              <a:t>– emisa de ANAF pentru definitivare an fiscal</a:t>
            </a:r>
          </a:p>
          <a:p>
            <a:r>
              <a:rPr lang="ro-RO" sz="1100" dirty="0"/>
              <a:t> </a:t>
            </a:r>
          </a:p>
          <a:p>
            <a:pPr algn="just"/>
            <a:r>
              <a:rPr lang="ro-RO" sz="1100" dirty="0"/>
              <a:t>ANAF </a:t>
            </a:r>
            <a:r>
              <a:rPr lang="ro-RO" sz="1100" dirty="0" err="1"/>
              <a:t>stabileste</a:t>
            </a:r>
            <a:r>
              <a:rPr lang="ro-RO" sz="1100" dirty="0"/>
              <a:t> CASS anuala aferenta unei baze anuale de calcul </a:t>
            </a:r>
            <a:r>
              <a:rPr lang="ro-RO" sz="1100" dirty="0" err="1"/>
              <a:t>obtinuta</a:t>
            </a:r>
            <a:r>
              <a:rPr lang="ro-RO" sz="1100" dirty="0"/>
              <a:t> din </a:t>
            </a:r>
            <a:r>
              <a:rPr lang="ro-RO" sz="1100" dirty="0" err="1"/>
              <a:t>insumarea</a:t>
            </a:r>
            <a:r>
              <a:rPr lang="ro-RO" sz="1100" dirty="0"/>
              <a:t> tuturor veniturilor din anul precedent, cel </a:t>
            </a:r>
            <a:r>
              <a:rPr lang="ro-RO" sz="1100" dirty="0" err="1"/>
              <a:t>putin</a:t>
            </a:r>
            <a:r>
              <a:rPr lang="ro-RO" sz="1100" dirty="0"/>
              <a:t> egala cu 12 salarii minime brute pe tara si cel mult egala cu 60 de salarii medii brute. 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74660" y="30123"/>
            <a:ext cx="3798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CASS INDEPENDENȚI + ALTE VENITURI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3329" y="51804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35994" y="372153"/>
            <a:ext cx="19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NOUL MECANISM 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9392" y="467905"/>
            <a:ext cx="179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OUG nr. 79/2017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148667" y="467905"/>
            <a:ext cx="0" cy="62535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166807" y="1083516"/>
            <a:ext cx="198457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b="1" dirty="0" smtClean="0"/>
          </a:p>
          <a:p>
            <a:r>
              <a:rPr lang="ro-RO" sz="1100" b="1" dirty="0" smtClean="0"/>
              <a:t>1. </a:t>
            </a:r>
            <a:r>
              <a:rPr lang="fr-BE" sz="1100" b="1" dirty="0" err="1" smtClean="0"/>
              <a:t>Depunere</a:t>
            </a:r>
            <a:r>
              <a:rPr lang="fr-BE" sz="1100" b="1" dirty="0" smtClean="0"/>
              <a:t> </a:t>
            </a:r>
            <a:r>
              <a:rPr lang="fr-BE" sz="1100" b="1" dirty="0"/>
              <a:t>D600 pana </a:t>
            </a:r>
            <a:r>
              <a:rPr lang="ro-RO" sz="1100" b="1" dirty="0"/>
              <a:t>31 ian 2018 – prorogare termen 15 aprilie 2018 </a:t>
            </a:r>
            <a:endParaRPr lang="ro-RO" sz="1100" dirty="0"/>
          </a:p>
          <a:p>
            <a:r>
              <a:rPr lang="ro-RO" sz="1100" b="1" dirty="0"/>
              <a:t> </a:t>
            </a:r>
            <a:r>
              <a:rPr lang="ro-RO" sz="1100" i="1" dirty="0"/>
              <a:t>(venituri cumulate </a:t>
            </a:r>
            <a:r>
              <a:rPr lang="ro-RO" sz="1100" i="1" dirty="0" smtClean="0"/>
              <a:t> </a:t>
            </a:r>
            <a:r>
              <a:rPr lang="ro-RO" sz="1100" i="1" dirty="0"/>
              <a:t>realizate in anul precedent, cel </a:t>
            </a:r>
            <a:r>
              <a:rPr lang="ro-RO" sz="1100" i="1" dirty="0" err="1"/>
              <a:t>putin</a:t>
            </a:r>
            <a:r>
              <a:rPr lang="ro-RO" sz="1100" i="1" dirty="0"/>
              <a:t> egale cu 22.800 lei)</a:t>
            </a:r>
            <a:endParaRPr lang="ro-RO" sz="1100" dirty="0"/>
          </a:p>
          <a:p>
            <a:r>
              <a:rPr lang="en-US" sz="1100" dirty="0"/>
              <a:t> - In </a:t>
            </a:r>
            <a:r>
              <a:rPr lang="en-US" sz="1100" dirty="0" err="1"/>
              <a:t>cazul</a:t>
            </a:r>
            <a:r>
              <a:rPr lang="en-US" sz="1100" dirty="0"/>
              <a:t> </a:t>
            </a:r>
            <a:r>
              <a:rPr lang="en-US" sz="1100" dirty="0" err="1"/>
              <a:t>incetarii</a:t>
            </a:r>
            <a:r>
              <a:rPr lang="en-US" sz="1100" dirty="0"/>
              <a:t>/</a:t>
            </a:r>
            <a:r>
              <a:rPr lang="en-US" sz="1100" dirty="0" err="1"/>
              <a:t>intreruperii</a:t>
            </a:r>
            <a:r>
              <a:rPr lang="en-US" sz="1100" dirty="0"/>
              <a:t> </a:t>
            </a:r>
            <a:r>
              <a:rPr lang="en-US" sz="1100" dirty="0" err="1"/>
              <a:t>temporare</a:t>
            </a:r>
            <a:r>
              <a:rPr lang="en-US" sz="1100" dirty="0"/>
              <a:t> a </a:t>
            </a:r>
            <a:r>
              <a:rPr lang="en-US" sz="1100" dirty="0" err="1"/>
              <a:t>activitatii</a:t>
            </a:r>
            <a:r>
              <a:rPr lang="en-US" sz="1100" dirty="0"/>
              <a:t>, </a:t>
            </a:r>
            <a:r>
              <a:rPr lang="en-US" sz="1100" dirty="0" err="1"/>
              <a:t>inceteaza</a:t>
            </a:r>
            <a:r>
              <a:rPr lang="en-US" sz="1100" dirty="0"/>
              <a:t> </a:t>
            </a:r>
            <a:r>
              <a:rPr lang="en-US" sz="1100" dirty="0" err="1" smtClean="0"/>
              <a:t>platile</a:t>
            </a:r>
            <a:endParaRPr lang="ro-RO" sz="1100" dirty="0" smtClean="0"/>
          </a:p>
          <a:p>
            <a:endParaRPr lang="ro-RO" sz="1100" dirty="0"/>
          </a:p>
          <a:p>
            <a:r>
              <a:rPr lang="ro-RO" sz="1100" b="1" u="sng" dirty="0" smtClean="0"/>
              <a:t>2. </a:t>
            </a:r>
            <a:r>
              <a:rPr lang="ro-RO" sz="1100" dirty="0" smtClean="0"/>
              <a:t>ANAF emite </a:t>
            </a:r>
            <a:r>
              <a:rPr lang="fr-BE" sz="1100" b="1" u="sng" dirty="0" err="1" smtClean="0"/>
              <a:t>Decizie</a:t>
            </a:r>
            <a:r>
              <a:rPr lang="fr-BE" sz="1100" b="1" u="sng" dirty="0" smtClean="0"/>
              <a:t> </a:t>
            </a:r>
            <a:r>
              <a:rPr lang="fr-BE" sz="1100" b="1" u="sng" dirty="0"/>
              <a:t>de </a:t>
            </a:r>
            <a:r>
              <a:rPr lang="fr-BE" sz="1100" b="1" u="sng" dirty="0" err="1"/>
              <a:t>impunere</a:t>
            </a:r>
            <a:r>
              <a:rPr lang="fr-BE" sz="1100" b="1" u="sng" dirty="0"/>
              <a:t> </a:t>
            </a:r>
            <a:r>
              <a:rPr lang="fr-BE" sz="1100" b="1" u="sng" dirty="0" err="1"/>
              <a:t>pentru</a:t>
            </a:r>
            <a:r>
              <a:rPr lang="fr-BE" sz="1100" b="1" u="sng" dirty="0"/>
              <a:t> </a:t>
            </a:r>
            <a:r>
              <a:rPr lang="fr-BE" sz="1100" b="1" u="sng" dirty="0" err="1"/>
              <a:t>anul</a:t>
            </a:r>
            <a:r>
              <a:rPr lang="fr-BE" sz="1100" b="1" u="sng" dirty="0"/>
              <a:t> curent </a:t>
            </a:r>
            <a:r>
              <a:rPr lang="fr-BE" sz="1100" b="1" u="sng" dirty="0" smtClean="0"/>
              <a:t> </a:t>
            </a:r>
            <a:endParaRPr lang="ro-RO" sz="1100" dirty="0"/>
          </a:p>
          <a:p>
            <a:r>
              <a:rPr lang="fr-BE" sz="1100" i="1" dirty="0" err="1"/>
              <a:t>Plati</a:t>
            </a:r>
            <a:r>
              <a:rPr lang="fr-BE" sz="1100" i="1" dirty="0"/>
              <a:t> fixe </a:t>
            </a:r>
            <a:r>
              <a:rPr lang="fr-BE" sz="1100" i="1" dirty="0" err="1"/>
              <a:t>efectuate</a:t>
            </a:r>
            <a:r>
              <a:rPr lang="fr-BE" sz="1100" i="1" dirty="0"/>
              <a:t> la </a:t>
            </a:r>
            <a:r>
              <a:rPr lang="fr-BE" sz="1100" b="1" i="1" dirty="0" err="1"/>
              <a:t>salariul</a:t>
            </a:r>
            <a:r>
              <a:rPr lang="fr-BE" sz="1100" b="1" i="1" dirty="0"/>
              <a:t> </a:t>
            </a:r>
            <a:r>
              <a:rPr lang="fr-BE" sz="1100" b="1" i="1" dirty="0" err="1"/>
              <a:t>minim</a:t>
            </a:r>
            <a:r>
              <a:rPr lang="fr-BE" sz="1100" b="1" i="1" dirty="0"/>
              <a:t> brut </a:t>
            </a:r>
            <a:r>
              <a:rPr lang="fr-BE" sz="1100" i="1" dirty="0"/>
              <a:t>=1.900 lei/</a:t>
            </a:r>
            <a:r>
              <a:rPr lang="fr-BE" sz="1100" i="1" dirty="0" err="1"/>
              <a:t>lună</a:t>
            </a:r>
            <a:r>
              <a:rPr lang="fr-BE" sz="1100" i="1" dirty="0"/>
              <a:t> in </a:t>
            </a:r>
            <a:r>
              <a:rPr lang="fr-BE" sz="1100" i="1" dirty="0" smtClean="0"/>
              <a:t>2018)</a:t>
            </a:r>
            <a:endParaRPr lang="ro-RO" sz="1100" i="1" dirty="0" smtClean="0"/>
          </a:p>
          <a:p>
            <a:endParaRPr lang="ro-RO" sz="1100" dirty="0"/>
          </a:p>
          <a:p>
            <a:r>
              <a:rPr lang="ro-RO" sz="11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fr-BE" sz="11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Plati</a:t>
            </a:r>
            <a:r>
              <a:rPr lang="fr-BE" sz="11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BE" sz="11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trimestriale</a:t>
            </a:r>
            <a:r>
              <a:rPr lang="fr-BE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11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sz="1100" b="1" u="sng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sz="11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4. Definitivare </a:t>
            </a:r>
            <a:r>
              <a:rPr lang="ro-RO" sz="11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ro-RO" sz="1100" b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fiscal</a:t>
            </a:r>
          </a:p>
          <a:p>
            <a:r>
              <a:rPr lang="en-US" sz="1100" dirty="0" err="1" smtClean="0"/>
              <a:t>Plafonul</a:t>
            </a:r>
            <a:r>
              <a:rPr lang="en-US" sz="1100" dirty="0" smtClean="0"/>
              <a:t> </a:t>
            </a:r>
            <a:r>
              <a:rPr lang="en-US" sz="1100" dirty="0"/>
              <a:t>minim nu se </a:t>
            </a:r>
            <a:r>
              <a:rPr lang="en-US" sz="1100" dirty="0" err="1"/>
              <a:t>regularizeaza</a:t>
            </a:r>
            <a:r>
              <a:rPr lang="en-US" sz="1100" dirty="0"/>
              <a:t> in </a:t>
            </a:r>
            <a:r>
              <a:rPr lang="en-US" sz="1100" dirty="0" err="1"/>
              <a:t>anul</a:t>
            </a:r>
            <a:r>
              <a:rPr lang="en-US" sz="1100" dirty="0"/>
              <a:t> </a:t>
            </a:r>
            <a:r>
              <a:rPr lang="en-US" sz="1100" dirty="0" err="1" smtClean="0"/>
              <a:t>urmator</a:t>
            </a:r>
            <a:endParaRPr lang="ro-RO" sz="11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033413" y="702707"/>
            <a:ext cx="15252" cy="601522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48666" y="702707"/>
            <a:ext cx="8143336" cy="60324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en-US" sz="1200" b="1" u="sng" dirty="0" smtClean="0"/>
          </a:p>
          <a:p>
            <a:pPr algn="just"/>
            <a:endParaRPr lang="en-US" sz="1200" b="1" u="sng" dirty="0"/>
          </a:p>
          <a:p>
            <a:pPr algn="just"/>
            <a:endParaRPr lang="en-US" sz="1200" b="1" u="sng" dirty="0" smtClean="0"/>
          </a:p>
          <a:p>
            <a:pPr algn="just"/>
            <a:r>
              <a:rPr lang="ro-RO" sz="1200" b="1" u="sng" dirty="0" smtClean="0"/>
              <a:t>Pentru </a:t>
            </a:r>
            <a:r>
              <a:rPr lang="ro-RO" sz="1200" b="1" u="sng" dirty="0"/>
              <a:t>venituri din activități independente </a:t>
            </a:r>
            <a:r>
              <a:rPr lang="ro-RO" sz="1200" b="1" u="sng" dirty="0" smtClean="0"/>
              <a:t>(! </a:t>
            </a:r>
            <a:r>
              <a:rPr lang="ro-RO" sz="1200" b="1" u="sng" dirty="0">
                <a:solidFill>
                  <a:schemeClr val="dk1"/>
                </a:solidFill>
              </a:rPr>
              <a:t>Drepturile de proprietate intelectuală </a:t>
            </a:r>
            <a:r>
              <a:rPr lang="ro-RO" sz="1200" b="1" u="sng" dirty="0" smtClean="0"/>
              <a:t>sunt </a:t>
            </a:r>
            <a:r>
              <a:rPr lang="ro-RO" sz="1200" b="1" u="sng" dirty="0"/>
              <a:t>excluse), cedarea </a:t>
            </a:r>
            <a:r>
              <a:rPr lang="ro-RO" sz="1200" b="1" u="sng" dirty="0" err="1"/>
              <a:t>folosintei</a:t>
            </a:r>
            <a:r>
              <a:rPr lang="ro-RO" sz="1200" b="1" u="sng" dirty="0"/>
              <a:t> bunurilor</a:t>
            </a:r>
            <a:r>
              <a:rPr lang="ro-RO" sz="1200" b="1" u="sng" dirty="0" smtClean="0"/>
              <a:t>, agricultura</a:t>
            </a:r>
            <a:r>
              <a:rPr lang="ro-RO" sz="1200" b="1" u="sng" dirty="0"/>
              <a:t>, silvicultura, piscicultura,  asocieri cu persoane juridice, </a:t>
            </a:r>
            <a:r>
              <a:rPr lang="ro-RO" sz="1200" b="1" u="sng" dirty="0" err="1"/>
              <a:t>investitii</a:t>
            </a:r>
            <a:r>
              <a:rPr lang="ro-RO" sz="1200" b="1" u="sng" dirty="0"/>
              <a:t> si alte </a:t>
            </a:r>
            <a:r>
              <a:rPr lang="ro-RO" sz="1200" b="1" u="sng" dirty="0" smtClean="0"/>
              <a:t>surse</a:t>
            </a:r>
          </a:p>
          <a:p>
            <a:pPr algn="just"/>
            <a:endParaRPr lang="ro-RO" sz="1200" dirty="0"/>
          </a:p>
          <a:p>
            <a:pPr algn="just"/>
            <a:r>
              <a:rPr lang="ro-RO" sz="1200" b="1" dirty="0"/>
              <a:t>- Se trece de la sistemul de stabilire a CASS</a:t>
            </a:r>
            <a:r>
              <a:rPr lang="ro-RO" sz="1200" dirty="0"/>
              <a:t> </a:t>
            </a:r>
            <a:r>
              <a:rPr lang="ro-RO" sz="1200" u="sng" dirty="0"/>
              <a:t>de  către ANAF prin decizii de impunere</a:t>
            </a:r>
            <a:r>
              <a:rPr lang="ro-RO" sz="1200" dirty="0"/>
              <a:t>, </a:t>
            </a:r>
            <a:r>
              <a:rPr lang="ro-RO" sz="1200" b="1" dirty="0"/>
              <a:t>la sistemul de autoimpunere</a:t>
            </a:r>
            <a:r>
              <a:rPr lang="ro-RO" sz="1200" dirty="0"/>
              <a:t> (</a:t>
            </a:r>
            <a:r>
              <a:rPr lang="ro-RO" sz="1200" u="sng" dirty="0"/>
              <a:t>calculul CASS se efectuează de către contribuabil – persoană fizică prin </a:t>
            </a:r>
            <a:r>
              <a:rPr lang="ro-RO" sz="1200" u="sng" dirty="0" smtClean="0"/>
              <a:t>declarația unică)</a:t>
            </a:r>
            <a:r>
              <a:rPr lang="ro-RO" sz="1200" dirty="0" smtClean="0"/>
              <a:t> </a:t>
            </a:r>
            <a:endParaRPr lang="ro-RO" sz="1200" dirty="0"/>
          </a:p>
          <a:p>
            <a:pPr marL="171450" indent="-171450" algn="just">
              <a:buFontTx/>
              <a:buChar char="-"/>
            </a:pPr>
            <a:r>
              <a:rPr lang="ro-RO" sz="1200" b="1" i="1" u="sng" dirty="0" smtClean="0"/>
              <a:t>Persoana </a:t>
            </a:r>
            <a:r>
              <a:rPr lang="ro-RO" sz="1200" b="1" i="1" u="sng" dirty="0"/>
              <a:t>fizică face evaluarea </a:t>
            </a:r>
            <a:r>
              <a:rPr lang="ro-RO" sz="1200" b="1" i="1" u="sng" dirty="0" smtClean="0"/>
              <a:t>pentru </a:t>
            </a:r>
            <a:r>
              <a:rPr lang="ro-RO" sz="1200" b="1" i="1" u="sng" dirty="0"/>
              <a:t>încadrarea ca plătitor CASS, în funcție de venitul estimat pentru anul curent</a:t>
            </a:r>
            <a:r>
              <a:rPr lang="ro-RO" sz="1200" u="sng" dirty="0"/>
              <a:t> (</a:t>
            </a:r>
            <a:r>
              <a:rPr lang="ro-RO" sz="1200" b="1" i="1" u="sng" dirty="0"/>
              <a:t>independent de venitul realizat în anul precedent</a:t>
            </a:r>
            <a:r>
              <a:rPr lang="ro-RO" sz="1200" b="1" i="1" u="sng" dirty="0" smtClean="0"/>
              <a:t>)</a:t>
            </a:r>
            <a:endParaRPr lang="en-US" sz="1200" b="1" i="1" u="sng" dirty="0" smtClean="0"/>
          </a:p>
          <a:p>
            <a:pPr algn="just"/>
            <a:endParaRPr lang="ro-RO" sz="1200" dirty="0"/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o-RO" sz="1200" b="1" dirty="0"/>
              <a:t>venitul net estimat, cumulat din toate categoriile de venituri, pentru anul curent  ≥ 22.800 lei – datorează </a:t>
            </a:r>
            <a:r>
              <a:rPr lang="ro-RO" sz="1200" b="1" dirty="0" smtClean="0"/>
              <a:t>CASS</a:t>
            </a:r>
            <a:r>
              <a:rPr lang="en-US" sz="1200" b="1" dirty="0" smtClean="0"/>
              <a:t> la </a:t>
            </a:r>
            <a:r>
              <a:rPr lang="en-US" sz="1200" b="1" dirty="0" err="1" smtClean="0"/>
              <a:t>nivelul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salariului</a:t>
            </a:r>
            <a:r>
              <a:rPr lang="en-US" sz="1200" b="1" dirty="0" smtClean="0"/>
              <a:t> minim</a:t>
            </a:r>
          </a:p>
          <a:p>
            <a:pPr lvl="0" algn="just">
              <a:buFont typeface="Wingdings" panose="05000000000000000000" pitchFamily="2" charset="2"/>
              <a:buChar char="§"/>
            </a:pPr>
            <a:endParaRPr lang="ro-RO" sz="1200" dirty="0"/>
          </a:p>
          <a:p>
            <a:pPr lvl="0" algn="just"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ro-RO" sz="1200" b="1" dirty="0"/>
              <a:t>venitul net estimat cumulat din toate categoriile de venituri, pentru anul curent &lt; 22.800 lei – nu datorează CASS, </a:t>
            </a:r>
            <a:r>
              <a:rPr lang="ro-RO" sz="1200" dirty="0"/>
              <a:t>însă</a:t>
            </a:r>
            <a:r>
              <a:rPr lang="ro-RO" sz="1200" b="1" dirty="0"/>
              <a:t>  </a:t>
            </a:r>
            <a:r>
              <a:rPr lang="fr-BE" sz="1200" dirty="0" err="1"/>
              <a:t>persoana</a:t>
            </a:r>
            <a:r>
              <a:rPr lang="fr-BE" sz="1200" dirty="0"/>
              <a:t> </a:t>
            </a:r>
            <a:r>
              <a:rPr lang="fr-BE" sz="1200" dirty="0" err="1"/>
              <a:t>fizica</a:t>
            </a:r>
            <a:r>
              <a:rPr lang="fr-BE" sz="1200" dirty="0"/>
              <a:t> </a:t>
            </a:r>
            <a:r>
              <a:rPr lang="fr-BE" sz="1200" b="1" dirty="0" err="1"/>
              <a:t>poate</a:t>
            </a:r>
            <a:r>
              <a:rPr lang="fr-BE" sz="1200" b="1" dirty="0"/>
              <a:t> opta</a:t>
            </a:r>
            <a:r>
              <a:rPr lang="fr-BE" sz="1200" dirty="0"/>
              <a:t> </a:t>
            </a:r>
            <a:r>
              <a:rPr lang="fr-BE" sz="1200" dirty="0" err="1"/>
              <a:t>pentru</a:t>
            </a:r>
            <a:r>
              <a:rPr lang="fr-BE" sz="1200" dirty="0"/>
              <a:t> </a:t>
            </a:r>
            <a:r>
              <a:rPr lang="fr-BE" sz="1200" dirty="0" err="1"/>
              <a:t>plata</a:t>
            </a:r>
            <a:r>
              <a:rPr lang="fr-BE" sz="1200" dirty="0"/>
              <a:t> CASS </a:t>
            </a:r>
            <a:r>
              <a:rPr lang="fr-BE" sz="1200" dirty="0" err="1"/>
              <a:t>astfel</a:t>
            </a:r>
            <a:r>
              <a:rPr lang="fr-BE" sz="1200" dirty="0"/>
              <a:t>: </a:t>
            </a:r>
            <a:endParaRPr lang="ro-RO" sz="1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fr-BE" sz="1200" dirty="0" err="1"/>
              <a:t>daca</a:t>
            </a:r>
            <a:r>
              <a:rPr lang="fr-BE" sz="1200" dirty="0"/>
              <a:t> </a:t>
            </a:r>
            <a:r>
              <a:rPr lang="fr-BE" sz="1200" dirty="0" err="1"/>
              <a:t>își</a:t>
            </a:r>
            <a:r>
              <a:rPr lang="fr-BE" sz="1200" dirty="0"/>
              <a:t> </a:t>
            </a:r>
            <a:r>
              <a:rPr lang="fr-BE" sz="1200" dirty="0" err="1"/>
              <a:t>exercită</a:t>
            </a:r>
            <a:r>
              <a:rPr lang="fr-BE" sz="1200" dirty="0"/>
              <a:t> </a:t>
            </a:r>
            <a:r>
              <a:rPr lang="fr-BE" sz="1200" dirty="0" err="1"/>
              <a:t>opțiunea</a:t>
            </a:r>
            <a:r>
              <a:rPr lang="fr-BE" sz="1200" dirty="0"/>
              <a:t> </a:t>
            </a:r>
            <a:r>
              <a:rPr lang="fr-BE" sz="1200" dirty="0" err="1"/>
              <a:t>prin</a:t>
            </a:r>
            <a:r>
              <a:rPr lang="fr-BE" sz="1200" dirty="0"/>
              <a:t> </a:t>
            </a:r>
            <a:r>
              <a:rPr lang="ro-RO" sz="1200" dirty="0" smtClean="0"/>
              <a:t>DU</a:t>
            </a:r>
            <a:r>
              <a:rPr lang="fr-BE" sz="1200" dirty="0" smtClean="0"/>
              <a:t> </a:t>
            </a:r>
            <a:r>
              <a:rPr lang="fr-BE" sz="1200" dirty="0"/>
              <a:t>pana la </a:t>
            </a:r>
            <a:r>
              <a:rPr lang="fr-BE" sz="1200" dirty="0" err="1"/>
              <a:t>termenul</a:t>
            </a:r>
            <a:r>
              <a:rPr lang="fr-BE" sz="1200" dirty="0"/>
              <a:t> de </a:t>
            </a:r>
            <a:r>
              <a:rPr lang="fr-BE" sz="1200" dirty="0" err="1"/>
              <a:t>depunere</a:t>
            </a:r>
            <a:r>
              <a:rPr lang="fr-BE" sz="1200" dirty="0"/>
              <a:t>, </a:t>
            </a:r>
            <a:r>
              <a:rPr lang="fr-BE" sz="1200" dirty="0" err="1"/>
              <a:t>plateste</a:t>
            </a:r>
            <a:r>
              <a:rPr lang="fr-BE" sz="1200" dirty="0"/>
              <a:t> CASS </a:t>
            </a:r>
            <a:r>
              <a:rPr lang="ro-RO" sz="1200" dirty="0" smtClean="0"/>
              <a:t>la </a:t>
            </a:r>
            <a:r>
              <a:rPr lang="fr-BE" sz="1200" dirty="0" smtClean="0"/>
              <a:t>6 </a:t>
            </a:r>
            <a:r>
              <a:rPr lang="fr-BE" sz="1200" dirty="0" err="1"/>
              <a:t>salarii</a:t>
            </a:r>
            <a:r>
              <a:rPr lang="fr-BE" sz="1200" dirty="0"/>
              <a:t> minime </a:t>
            </a:r>
            <a:r>
              <a:rPr lang="fr-BE" sz="1200" dirty="0" err="1"/>
              <a:t>și</a:t>
            </a:r>
            <a:r>
              <a:rPr lang="fr-BE" sz="1200" dirty="0"/>
              <a:t> este </a:t>
            </a:r>
            <a:r>
              <a:rPr lang="fr-BE" sz="1200" dirty="0" err="1"/>
              <a:t>asigurat</a:t>
            </a:r>
            <a:r>
              <a:rPr lang="fr-BE" sz="1200" dirty="0"/>
              <a:t> 12 </a:t>
            </a:r>
            <a:r>
              <a:rPr lang="fr-BE" sz="1200" dirty="0" err="1"/>
              <a:t>luni</a:t>
            </a:r>
            <a:r>
              <a:rPr lang="fr-BE" sz="1200" dirty="0"/>
              <a:t> </a:t>
            </a:r>
            <a:r>
              <a:rPr lang="fr-BE" sz="1200" dirty="0" smtClean="0"/>
              <a:t> </a:t>
            </a:r>
            <a:endParaRPr lang="ro-RO" sz="12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fr-BE" sz="1200" dirty="0" err="1"/>
              <a:t>daca</a:t>
            </a:r>
            <a:r>
              <a:rPr lang="fr-BE" sz="1200" dirty="0"/>
              <a:t> </a:t>
            </a:r>
            <a:r>
              <a:rPr lang="fr-BE" sz="1200" dirty="0" err="1"/>
              <a:t>isi</a:t>
            </a:r>
            <a:r>
              <a:rPr lang="fr-BE" sz="1200" dirty="0"/>
              <a:t> </a:t>
            </a:r>
            <a:r>
              <a:rPr lang="fr-BE" sz="1200" dirty="0" err="1"/>
              <a:t>exercită</a:t>
            </a:r>
            <a:r>
              <a:rPr lang="fr-BE" sz="1200" dirty="0"/>
              <a:t> </a:t>
            </a:r>
            <a:r>
              <a:rPr lang="fr-BE" sz="1200" dirty="0" err="1"/>
              <a:t>optiunea</a:t>
            </a:r>
            <a:r>
              <a:rPr lang="fr-BE" sz="1200" dirty="0"/>
              <a:t> </a:t>
            </a:r>
            <a:r>
              <a:rPr lang="fr-BE" sz="1200" dirty="0" err="1"/>
              <a:t>prin</a:t>
            </a:r>
            <a:r>
              <a:rPr lang="fr-BE" sz="1200" dirty="0"/>
              <a:t> </a:t>
            </a:r>
            <a:r>
              <a:rPr lang="ro-RO" sz="1200" dirty="0" smtClean="0"/>
              <a:t>DU </a:t>
            </a:r>
            <a:r>
              <a:rPr lang="fr-BE" sz="1200" dirty="0" err="1" smtClean="0"/>
              <a:t>după</a:t>
            </a:r>
            <a:r>
              <a:rPr lang="fr-BE" sz="1200" dirty="0" smtClean="0"/>
              <a:t> </a:t>
            </a:r>
            <a:r>
              <a:rPr lang="fr-BE" sz="1200" dirty="0" err="1"/>
              <a:t>termenul</a:t>
            </a:r>
            <a:r>
              <a:rPr lang="fr-BE" sz="1200" dirty="0"/>
              <a:t> de </a:t>
            </a:r>
            <a:r>
              <a:rPr lang="fr-BE" sz="1200" dirty="0" err="1"/>
              <a:t>depunere</a:t>
            </a:r>
            <a:r>
              <a:rPr lang="fr-BE" sz="1200" dirty="0"/>
              <a:t> </a:t>
            </a:r>
            <a:r>
              <a:rPr lang="fr-BE" sz="1200" dirty="0" err="1"/>
              <a:t>plateste</a:t>
            </a:r>
            <a:r>
              <a:rPr lang="fr-BE" sz="1200" dirty="0"/>
              <a:t> CASS </a:t>
            </a:r>
            <a:r>
              <a:rPr lang="ro-RO" sz="1200" dirty="0" smtClean="0"/>
              <a:t>la 1</a:t>
            </a:r>
            <a:r>
              <a:rPr lang="fr-BE" sz="1200" dirty="0" smtClean="0"/>
              <a:t>2 </a:t>
            </a:r>
            <a:r>
              <a:rPr lang="fr-BE" sz="1200" dirty="0" err="1"/>
              <a:t>salarii</a:t>
            </a:r>
            <a:r>
              <a:rPr lang="fr-BE" sz="1200" dirty="0"/>
              <a:t> minime </a:t>
            </a:r>
            <a:r>
              <a:rPr lang="fr-BE" sz="1200" dirty="0" err="1"/>
              <a:t>și</a:t>
            </a:r>
            <a:r>
              <a:rPr lang="fr-BE" sz="1200" dirty="0"/>
              <a:t> este </a:t>
            </a:r>
            <a:r>
              <a:rPr lang="fr-BE" sz="1200" dirty="0" err="1"/>
              <a:t>asigurat</a:t>
            </a:r>
            <a:r>
              <a:rPr lang="fr-BE" sz="1200" dirty="0"/>
              <a:t> 12 </a:t>
            </a:r>
            <a:r>
              <a:rPr lang="fr-BE" sz="1200" dirty="0" err="1" smtClean="0"/>
              <a:t>luni</a:t>
            </a:r>
            <a:endParaRPr lang="ro-RO" sz="1200" dirty="0" smtClean="0"/>
          </a:p>
          <a:p>
            <a:pPr lvl="0" algn="just">
              <a:buFont typeface="Wingdings" panose="05000000000000000000" pitchFamily="2" charset="2"/>
              <a:buChar char="ü"/>
            </a:pPr>
            <a:endParaRPr lang="ro-RO" sz="1200" dirty="0"/>
          </a:p>
          <a:p>
            <a:pPr algn="just"/>
            <a:r>
              <a:rPr lang="ro-RO" sz="1200" b="1" u="sng" dirty="0"/>
              <a:t>Autoimpunere: - An curent </a:t>
            </a:r>
            <a:endParaRPr lang="en-US" sz="1200" b="1" u="sng" dirty="0" smtClean="0"/>
          </a:p>
          <a:p>
            <a:pPr algn="just"/>
            <a:endParaRPr lang="ro-RO" sz="1200" dirty="0"/>
          </a:p>
          <a:p>
            <a:pPr marL="171450" indent="-171450" algn="just">
              <a:buFontTx/>
              <a:buChar char="-"/>
            </a:pPr>
            <a:r>
              <a:rPr lang="ro-RO" sz="1200" dirty="0" smtClean="0"/>
              <a:t>CASS </a:t>
            </a:r>
            <a:r>
              <a:rPr lang="ro-RO" sz="1200" dirty="0"/>
              <a:t>se stabilește prin </a:t>
            </a:r>
            <a:r>
              <a:rPr lang="ro-RO" sz="1200" dirty="0" smtClean="0"/>
              <a:t>declarația unică de </a:t>
            </a:r>
            <a:r>
              <a:rPr lang="ro-RO" sz="1200" dirty="0" err="1"/>
              <a:t>catre</a:t>
            </a:r>
            <a:r>
              <a:rPr lang="ro-RO" sz="1200" dirty="0"/>
              <a:t> </a:t>
            </a:r>
            <a:r>
              <a:rPr lang="ro-RO" sz="1200" dirty="0" smtClean="0"/>
              <a:t>contribuabil</a:t>
            </a:r>
            <a:endParaRPr lang="en-US" sz="1200" dirty="0" smtClean="0"/>
          </a:p>
          <a:p>
            <a:pPr marL="171450" indent="-171450" algn="just">
              <a:buFontTx/>
              <a:buChar char="-"/>
            </a:pPr>
            <a:endParaRPr lang="en-US" sz="1200" dirty="0" smtClean="0"/>
          </a:p>
          <a:p>
            <a:pPr algn="just"/>
            <a:r>
              <a:rPr lang="ro-RO" sz="1200" dirty="0" smtClean="0"/>
              <a:t>-    </a:t>
            </a:r>
            <a:r>
              <a:rPr lang="ro-RO" sz="1200" dirty="0" err="1" smtClean="0"/>
              <a:t>Platile</a:t>
            </a:r>
            <a:r>
              <a:rPr lang="ro-RO" sz="1200" dirty="0" smtClean="0"/>
              <a:t> </a:t>
            </a:r>
            <a:r>
              <a:rPr lang="ro-RO" sz="1200" dirty="0"/>
              <a:t>de CASS se </a:t>
            </a:r>
            <a:r>
              <a:rPr lang="ro-RO" sz="1200" dirty="0" err="1"/>
              <a:t>efectueaza</a:t>
            </a:r>
            <a:r>
              <a:rPr lang="ro-RO" sz="1200" dirty="0"/>
              <a:t> </a:t>
            </a:r>
            <a:r>
              <a:rPr lang="ro-RO" sz="1200" dirty="0" err="1"/>
              <a:t>oricand</a:t>
            </a:r>
            <a:r>
              <a:rPr lang="ro-RO" sz="1200" dirty="0"/>
              <a:t> până la scadență (31 martie anul următor</a:t>
            </a:r>
            <a:r>
              <a:rPr lang="ro-RO" sz="1200" dirty="0" smtClean="0"/>
              <a:t>)</a:t>
            </a:r>
            <a:endParaRPr lang="en-US" sz="1200" dirty="0" smtClean="0"/>
          </a:p>
          <a:p>
            <a:pPr algn="just"/>
            <a:endParaRPr lang="ro-RO" sz="1200" dirty="0"/>
          </a:p>
          <a:p>
            <a:pPr algn="just"/>
            <a:r>
              <a:rPr lang="ro-RO" sz="1200" dirty="0" smtClean="0"/>
              <a:t>-    </a:t>
            </a:r>
            <a:r>
              <a:rPr lang="fr-BE" sz="1200" dirty="0" err="1" smtClean="0"/>
              <a:t>Posibilitatea</a:t>
            </a:r>
            <a:r>
              <a:rPr lang="fr-BE" sz="1200" dirty="0" smtClean="0"/>
              <a:t> </a:t>
            </a:r>
            <a:r>
              <a:rPr lang="fr-BE" sz="1200" dirty="0"/>
              <a:t>de </a:t>
            </a:r>
            <a:r>
              <a:rPr lang="fr-BE" sz="1200" dirty="0" err="1"/>
              <a:t>rectificare</a:t>
            </a:r>
            <a:r>
              <a:rPr lang="fr-BE" sz="1200" dirty="0"/>
              <a:t> a </a:t>
            </a:r>
            <a:r>
              <a:rPr lang="fr-BE" sz="1200" dirty="0" err="1"/>
              <a:t>declarației</a:t>
            </a:r>
            <a:r>
              <a:rPr lang="fr-BE" sz="1200" dirty="0"/>
              <a:t> </a:t>
            </a:r>
            <a:r>
              <a:rPr lang="fr-BE" sz="1200" dirty="0" err="1"/>
              <a:t>până</a:t>
            </a:r>
            <a:r>
              <a:rPr lang="fr-BE" sz="1200" dirty="0"/>
              <a:t> la </a:t>
            </a:r>
            <a:r>
              <a:rPr lang="fr-BE" sz="1200" dirty="0" err="1"/>
              <a:t>termenul</a:t>
            </a:r>
            <a:r>
              <a:rPr lang="fr-BE" sz="1200" dirty="0"/>
              <a:t> de </a:t>
            </a:r>
            <a:r>
              <a:rPr lang="fr-BE" sz="1200" dirty="0" err="1"/>
              <a:t>plată</a:t>
            </a:r>
            <a:r>
              <a:rPr lang="fr-BE" sz="1200" dirty="0"/>
              <a:t>  ( </a:t>
            </a:r>
            <a:r>
              <a:rPr lang="fr-BE" sz="1200" dirty="0" err="1"/>
              <a:t>până</a:t>
            </a:r>
            <a:r>
              <a:rPr lang="fr-BE" sz="1200" dirty="0"/>
              <a:t> la 31 </a:t>
            </a:r>
            <a:r>
              <a:rPr lang="fr-BE" sz="1200" dirty="0" err="1"/>
              <a:t>martie</a:t>
            </a:r>
            <a:r>
              <a:rPr lang="fr-BE" sz="1200" dirty="0" smtClean="0"/>
              <a:t>)</a:t>
            </a:r>
            <a:endParaRPr lang="ro-RO" sz="1200" dirty="0"/>
          </a:p>
          <a:p>
            <a:pPr lvl="0" algn="just"/>
            <a:endParaRPr lang="en-US" sz="1200" dirty="0" smtClean="0"/>
          </a:p>
          <a:p>
            <a:pPr algn="just"/>
            <a:r>
              <a:rPr lang="fr-BE" sz="1400" b="1" dirty="0"/>
              <a:t> </a:t>
            </a:r>
            <a:r>
              <a:rPr lang="fr-BE" sz="1200" b="1" u="sng" dirty="0" err="1" smtClean="0"/>
              <a:t>Persoane</a:t>
            </a:r>
            <a:r>
              <a:rPr lang="fr-BE" sz="1200" b="1" u="sng" dirty="0" smtClean="0"/>
              <a:t> </a:t>
            </a:r>
            <a:r>
              <a:rPr lang="fr-BE" sz="1200" b="1" u="sng" dirty="0" err="1"/>
              <a:t>fără</a:t>
            </a:r>
            <a:r>
              <a:rPr lang="fr-BE" sz="1200" b="1" u="sng" dirty="0"/>
              <a:t> </a:t>
            </a:r>
            <a:r>
              <a:rPr lang="fr-BE" sz="1200" b="1" u="sng" dirty="0" err="1"/>
              <a:t>venituri</a:t>
            </a:r>
            <a:r>
              <a:rPr lang="fr-BE" sz="1200" b="1" u="sng" dirty="0"/>
              <a:t> an </a:t>
            </a:r>
            <a:r>
              <a:rPr lang="fr-BE" sz="1200" b="1" u="sng" dirty="0" smtClean="0"/>
              <a:t>curent</a:t>
            </a:r>
            <a:endParaRPr lang="ro-RO" sz="1200" b="1" u="sng" dirty="0" smtClean="0"/>
          </a:p>
          <a:p>
            <a:pPr algn="just"/>
            <a:r>
              <a:rPr lang="fr-BE" sz="1200" dirty="0" err="1" smtClean="0"/>
              <a:t>Depunerea</a:t>
            </a:r>
            <a:r>
              <a:rPr lang="fr-BE" sz="1200" dirty="0" smtClean="0"/>
              <a:t> </a:t>
            </a:r>
            <a:r>
              <a:rPr lang="ro-RO" sz="1200" dirty="0" smtClean="0"/>
              <a:t>declarației unice</a:t>
            </a:r>
            <a:r>
              <a:rPr lang="fr-BE" sz="1200" dirty="0" smtClean="0"/>
              <a:t> </a:t>
            </a:r>
            <a:r>
              <a:rPr lang="fr-BE" sz="1200" dirty="0" err="1"/>
              <a:t>prin</a:t>
            </a:r>
            <a:r>
              <a:rPr lang="fr-BE" sz="1200" dirty="0"/>
              <a:t> care </a:t>
            </a:r>
            <a:r>
              <a:rPr lang="fr-BE" sz="1200" dirty="0" err="1"/>
              <a:t>dobândește</a:t>
            </a:r>
            <a:r>
              <a:rPr lang="fr-BE" sz="1200" dirty="0"/>
              <a:t> </a:t>
            </a:r>
            <a:r>
              <a:rPr lang="fr-BE" sz="1200" dirty="0" err="1"/>
              <a:t>calitatera</a:t>
            </a:r>
            <a:r>
              <a:rPr lang="fr-BE" sz="1200" dirty="0"/>
              <a:t> de </a:t>
            </a:r>
            <a:r>
              <a:rPr lang="fr-BE" sz="1200" dirty="0" err="1"/>
              <a:t>asigurat</a:t>
            </a:r>
            <a:r>
              <a:rPr lang="fr-BE" sz="1200" dirty="0"/>
              <a:t> </a:t>
            </a:r>
            <a:r>
              <a:rPr lang="ro-RO" sz="1200" dirty="0"/>
              <a:t>– </a:t>
            </a:r>
            <a:r>
              <a:rPr lang="ro-RO" sz="1200" dirty="0" err="1"/>
              <a:t>plateste</a:t>
            </a:r>
            <a:r>
              <a:rPr lang="ro-RO" sz="1200" dirty="0"/>
              <a:t> la 6 salarii minime si este asigurat 12 luni (indiferent dacă </a:t>
            </a:r>
            <a:r>
              <a:rPr lang="ro-RO" sz="1200" dirty="0" smtClean="0"/>
              <a:t>declarația unică </a:t>
            </a:r>
            <a:r>
              <a:rPr lang="ro-RO" sz="1200" dirty="0"/>
              <a:t>este depusă </a:t>
            </a:r>
            <a:r>
              <a:rPr lang="ro-RO" sz="1200" dirty="0" err="1"/>
              <a:t>inainte</a:t>
            </a:r>
            <a:r>
              <a:rPr lang="ro-RO" sz="1200" dirty="0"/>
              <a:t> sau </a:t>
            </a:r>
            <a:r>
              <a:rPr lang="ro-RO" sz="1200" dirty="0" err="1"/>
              <a:t>dupa</a:t>
            </a:r>
            <a:r>
              <a:rPr lang="ro-RO" sz="1200" dirty="0"/>
              <a:t> termenul normal de depunere</a:t>
            </a:r>
            <a:r>
              <a:rPr lang="ro-RO" sz="1200" dirty="0" smtClean="0"/>
              <a:t>)</a:t>
            </a:r>
            <a:endParaRPr lang="en-US" sz="1200" dirty="0" smtClean="0"/>
          </a:p>
          <a:p>
            <a:pPr algn="just"/>
            <a:endParaRPr lang="ro-RO" sz="1200" dirty="0" smtClean="0"/>
          </a:p>
          <a:p>
            <a:pPr algn="just"/>
            <a:r>
              <a:rPr lang="ro-RO" sz="1200" dirty="0" smtClean="0"/>
              <a:t>P</a:t>
            </a:r>
            <a:r>
              <a:rPr lang="fr-BE" sz="1200" dirty="0" err="1"/>
              <a:t>lata</a:t>
            </a:r>
            <a:r>
              <a:rPr lang="fr-BE" sz="1200" dirty="0"/>
              <a:t> CASS </a:t>
            </a:r>
            <a:r>
              <a:rPr lang="fr-BE" sz="1200" dirty="0" err="1"/>
              <a:t>până</a:t>
            </a:r>
            <a:r>
              <a:rPr lang="fr-BE" sz="1200" dirty="0"/>
              <a:t> la data de </a:t>
            </a:r>
            <a:r>
              <a:rPr lang="ro-RO" sz="1200" dirty="0"/>
              <a:t>31 martie a anului </a:t>
            </a:r>
            <a:r>
              <a:rPr lang="ro-RO" sz="1200" dirty="0" err="1" smtClean="0"/>
              <a:t>urmator</a:t>
            </a:r>
            <a:endParaRPr lang="ro-RO" sz="12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175"/>
            <a:ext cx="1135063" cy="850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 rot="19780467">
            <a:off x="18014" y="481870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4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71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2426" y="504825"/>
            <a:ext cx="1161097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1400" b="1" dirty="0" smtClean="0"/>
              <a:t>                              </a:t>
            </a:r>
          </a:p>
          <a:p>
            <a:pPr algn="just"/>
            <a:endParaRPr lang="ro-RO" sz="1400" b="1" dirty="0"/>
          </a:p>
          <a:p>
            <a:pPr algn="just"/>
            <a:endParaRPr lang="ro-RO" sz="1400" b="1" dirty="0" smtClean="0"/>
          </a:p>
          <a:p>
            <a:pPr algn="just"/>
            <a:r>
              <a:rPr lang="ro-RO" sz="1400" b="1" dirty="0" smtClean="0"/>
              <a:t> </a:t>
            </a:r>
            <a:r>
              <a:rPr lang="fr-BE" sz="1400" b="1" dirty="0" smtClean="0"/>
              <a:t>AVANTAJE</a:t>
            </a:r>
            <a:r>
              <a:rPr lang="ro-RO" sz="1400" b="1" dirty="0" smtClean="0"/>
              <a:t> pentru contribuabil</a:t>
            </a:r>
            <a:r>
              <a:rPr lang="fr-BE" sz="1400" b="1" dirty="0" smtClean="0"/>
              <a:t>:</a:t>
            </a:r>
            <a:endParaRPr lang="ro-RO" sz="1400" b="1" dirty="0" smtClean="0"/>
          </a:p>
          <a:p>
            <a:pPr algn="just"/>
            <a:endParaRPr lang="ro-RO" sz="1400" dirty="0"/>
          </a:p>
          <a:p>
            <a:pPr marL="342900" indent="-342900" algn="just">
              <a:buAutoNum type="arabicPeriod"/>
            </a:pPr>
            <a:r>
              <a:rPr lang="fr-BE" sz="1400" dirty="0" err="1" smtClean="0"/>
              <a:t>Raportarea</a:t>
            </a:r>
            <a:r>
              <a:rPr lang="fr-BE" sz="1400" dirty="0" smtClean="0"/>
              <a:t> </a:t>
            </a:r>
            <a:r>
              <a:rPr lang="fr-BE" sz="1400" dirty="0"/>
              <a:t>la </a:t>
            </a:r>
            <a:r>
              <a:rPr lang="fr-BE" sz="1400" dirty="0" err="1"/>
              <a:t>venitul</a:t>
            </a:r>
            <a:r>
              <a:rPr lang="fr-BE" sz="1400" dirty="0"/>
              <a:t> </a:t>
            </a:r>
            <a:r>
              <a:rPr lang="fr-BE" sz="1400" dirty="0" err="1" smtClean="0"/>
              <a:t>estimat</a:t>
            </a:r>
            <a:r>
              <a:rPr lang="ro-RO" sz="1400" dirty="0" smtClean="0"/>
              <a:t> a fi realizat în anul curent</a:t>
            </a:r>
          </a:p>
          <a:p>
            <a:pPr marL="342900" indent="-342900" algn="just">
              <a:buAutoNum type="arabicPeriod"/>
            </a:pPr>
            <a:endParaRPr lang="ro-RO" sz="1400" dirty="0"/>
          </a:p>
          <a:p>
            <a:pPr algn="just"/>
            <a:r>
              <a:rPr lang="fr-BE" sz="1400" dirty="0"/>
              <a:t>2</a:t>
            </a:r>
            <a:r>
              <a:rPr lang="fr-BE" sz="1400" dirty="0" smtClean="0"/>
              <a:t>.</a:t>
            </a:r>
            <a:r>
              <a:rPr lang="ro-RO" sz="1400" dirty="0" smtClean="0"/>
              <a:t>  </a:t>
            </a:r>
            <a:r>
              <a:rPr lang="fr-BE" sz="1400" dirty="0" smtClean="0"/>
              <a:t> </a:t>
            </a:r>
            <a:r>
              <a:rPr lang="fr-BE" sz="1400" dirty="0"/>
              <a:t>Libera </a:t>
            </a:r>
            <a:r>
              <a:rPr lang="fr-BE" sz="1400" dirty="0" err="1"/>
              <a:t>alegere</a:t>
            </a:r>
            <a:r>
              <a:rPr lang="fr-BE" sz="1400" dirty="0"/>
              <a:t>  a </a:t>
            </a:r>
            <a:r>
              <a:rPr lang="fr-BE" sz="1400" dirty="0" err="1"/>
              <a:t>contribuabilului</a:t>
            </a:r>
            <a:r>
              <a:rPr lang="fr-BE" sz="1400" dirty="0"/>
              <a:t> de a </a:t>
            </a:r>
            <a:r>
              <a:rPr lang="fr-BE" sz="1400" dirty="0" err="1"/>
              <a:t>efectua</a:t>
            </a:r>
            <a:r>
              <a:rPr lang="fr-BE" sz="1400" dirty="0"/>
              <a:t> </a:t>
            </a:r>
            <a:r>
              <a:rPr lang="fr-BE" sz="1400" dirty="0" err="1"/>
              <a:t>plati</a:t>
            </a:r>
            <a:r>
              <a:rPr lang="fr-BE" sz="1400" dirty="0"/>
              <a:t>, </a:t>
            </a:r>
            <a:r>
              <a:rPr lang="fr-BE" sz="1400" dirty="0" err="1" smtClean="0"/>
              <a:t>oric</a:t>
            </a:r>
            <a:r>
              <a:rPr lang="ro-RO" sz="1400" dirty="0" smtClean="0"/>
              <a:t>â</a:t>
            </a:r>
            <a:r>
              <a:rPr lang="fr-BE" sz="1400" dirty="0" err="1" smtClean="0"/>
              <a:t>nd</a:t>
            </a:r>
            <a:r>
              <a:rPr lang="fr-BE" sz="1400" dirty="0" smtClean="0"/>
              <a:t> </a:t>
            </a:r>
            <a:r>
              <a:rPr lang="ro-RO" sz="1400" dirty="0" smtClean="0"/>
              <a:t>î</a:t>
            </a:r>
            <a:r>
              <a:rPr lang="fr-BE" sz="1400" dirty="0" err="1" smtClean="0"/>
              <a:t>cursul</a:t>
            </a:r>
            <a:r>
              <a:rPr lang="fr-BE" sz="1400" dirty="0" smtClean="0"/>
              <a:t> </a:t>
            </a:r>
            <a:r>
              <a:rPr lang="fr-BE" sz="1400" dirty="0" err="1" smtClean="0"/>
              <a:t>anului</a:t>
            </a:r>
            <a:endParaRPr lang="ro-RO" sz="1400" dirty="0" smtClean="0"/>
          </a:p>
          <a:p>
            <a:pPr algn="just"/>
            <a:endParaRPr lang="ro-RO" sz="1400" dirty="0"/>
          </a:p>
          <a:p>
            <a:pPr algn="just"/>
            <a:r>
              <a:rPr lang="fr-BE" sz="1400" dirty="0"/>
              <a:t>3. </a:t>
            </a:r>
            <a:r>
              <a:rPr lang="fr-BE" sz="1400" dirty="0" err="1"/>
              <a:t>Dobândirea</a:t>
            </a:r>
            <a:r>
              <a:rPr lang="fr-BE" sz="1400" dirty="0"/>
              <a:t> </a:t>
            </a:r>
            <a:r>
              <a:rPr lang="fr-BE" sz="1400" dirty="0" err="1"/>
              <a:t>calității</a:t>
            </a:r>
            <a:r>
              <a:rPr lang="fr-BE" sz="1400" dirty="0"/>
              <a:t> de </a:t>
            </a:r>
            <a:r>
              <a:rPr lang="fr-BE" sz="1400" dirty="0" err="1"/>
              <a:t>asigurat</a:t>
            </a:r>
            <a:r>
              <a:rPr lang="fr-BE" sz="1400" dirty="0"/>
              <a:t> de la </a:t>
            </a:r>
            <a:r>
              <a:rPr lang="fr-BE" sz="1400" dirty="0" err="1"/>
              <a:t>termenul</a:t>
            </a:r>
            <a:r>
              <a:rPr lang="fr-BE" sz="1400" dirty="0"/>
              <a:t> de </a:t>
            </a:r>
            <a:r>
              <a:rPr lang="fr-BE" sz="1400" dirty="0" err="1"/>
              <a:t>depunere</a:t>
            </a:r>
            <a:r>
              <a:rPr lang="fr-BE" sz="1400" dirty="0"/>
              <a:t> a </a:t>
            </a:r>
            <a:r>
              <a:rPr lang="fr-BE" sz="1400" dirty="0" err="1"/>
              <a:t>declarației</a:t>
            </a:r>
            <a:r>
              <a:rPr lang="fr-BE" sz="1400" dirty="0"/>
              <a:t> </a:t>
            </a:r>
            <a:r>
              <a:rPr lang="fr-BE" sz="1400" dirty="0" err="1"/>
              <a:t>sau</a:t>
            </a:r>
            <a:r>
              <a:rPr lang="fr-BE" sz="1400" dirty="0"/>
              <a:t> de la data </a:t>
            </a:r>
            <a:r>
              <a:rPr lang="fr-BE" sz="1400" dirty="0" err="1"/>
              <a:t>depunerii</a:t>
            </a:r>
            <a:r>
              <a:rPr lang="fr-BE" sz="1400" dirty="0"/>
              <a:t> </a:t>
            </a:r>
            <a:r>
              <a:rPr lang="fr-BE" sz="1400" dirty="0" err="1"/>
              <a:t>declarației</a:t>
            </a:r>
            <a:r>
              <a:rPr lang="fr-BE" sz="1400" dirty="0"/>
              <a:t> </a:t>
            </a:r>
            <a:r>
              <a:rPr lang="fr-BE" sz="1400" dirty="0" err="1"/>
              <a:t>pentru</a:t>
            </a:r>
            <a:r>
              <a:rPr lang="fr-BE" sz="1400" dirty="0"/>
              <a:t> </a:t>
            </a:r>
            <a:r>
              <a:rPr lang="fr-BE" sz="1400" dirty="0" err="1"/>
              <a:t>persoanele</a:t>
            </a:r>
            <a:r>
              <a:rPr lang="fr-BE" sz="1400" dirty="0"/>
              <a:t> care </a:t>
            </a:r>
            <a:r>
              <a:rPr lang="fr-BE" sz="1400" dirty="0" err="1"/>
              <a:t>depun</a:t>
            </a:r>
            <a:r>
              <a:rPr lang="fr-BE" sz="1400" dirty="0"/>
              <a:t> </a:t>
            </a:r>
            <a:r>
              <a:rPr lang="fr-BE" sz="1400" dirty="0" err="1"/>
              <a:t>declarația</a:t>
            </a:r>
            <a:r>
              <a:rPr lang="fr-BE" sz="1400" dirty="0"/>
              <a:t> </a:t>
            </a:r>
            <a:r>
              <a:rPr lang="fr-BE" sz="1400" dirty="0" err="1"/>
              <a:t>după</a:t>
            </a:r>
            <a:r>
              <a:rPr lang="fr-BE" sz="1400" dirty="0"/>
              <a:t> </a:t>
            </a:r>
            <a:r>
              <a:rPr lang="fr-BE" sz="1400" dirty="0" err="1"/>
              <a:t>acest</a:t>
            </a:r>
            <a:r>
              <a:rPr lang="fr-BE" sz="1400" dirty="0"/>
              <a:t> </a:t>
            </a:r>
            <a:r>
              <a:rPr lang="fr-BE" sz="1400" dirty="0" err="1" smtClean="0"/>
              <a:t>termen</a:t>
            </a:r>
            <a:endParaRPr lang="ro-RO" sz="1400" dirty="0"/>
          </a:p>
          <a:p>
            <a:pPr algn="just"/>
            <a:endParaRPr lang="ro-RO" sz="1400" dirty="0"/>
          </a:p>
          <a:p>
            <a:pPr algn="just"/>
            <a:r>
              <a:rPr lang="fr-BE" sz="1400" dirty="0"/>
              <a:t>4. </a:t>
            </a:r>
            <a:r>
              <a:rPr lang="fr-BE" sz="1400" dirty="0" err="1"/>
              <a:t>Calitatea</a:t>
            </a:r>
            <a:r>
              <a:rPr lang="fr-BE" sz="1400" dirty="0"/>
              <a:t> de </a:t>
            </a:r>
            <a:r>
              <a:rPr lang="fr-BE" sz="1400" dirty="0" err="1"/>
              <a:t>asigurat</a:t>
            </a:r>
            <a:r>
              <a:rPr lang="fr-BE" sz="1400" dirty="0"/>
              <a:t> </a:t>
            </a:r>
            <a:r>
              <a:rPr lang="fr-BE" sz="1400" dirty="0" err="1"/>
              <a:t>în</a:t>
            </a:r>
            <a:r>
              <a:rPr lang="fr-BE" sz="1400" dirty="0"/>
              <a:t> </a:t>
            </a:r>
            <a:r>
              <a:rPr lang="fr-BE" sz="1400" dirty="0" err="1"/>
              <a:t>sistemul</a:t>
            </a:r>
            <a:r>
              <a:rPr lang="fr-BE" sz="1400" dirty="0"/>
              <a:t> de </a:t>
            </a:r>
            <a:r>
              <a:rPr lang="fr-BE" sz="1400" dirty="0" err="1"/>
              <a:t>asigurări</a:t>
            </a:r>
            <a:r>
              <a:rPr lang="fr-BE" sz="1400" dirty="0"/>
              <a:t> sociale de </a:t>
            </a:r>
            <a:r>
              <a:rPr lang="fr-BE" sz="1400" dirty="0" err="1"/>
              <a:t>sănătate</a:t>
            </a:r>
            <a:r>
              <a:rPr lang="fr-BE" sz="1400" dirty="0"/>
              <a:t> nu este </a:t>
            </a:r>
            <a:r>
              <a:rPr lang="fr-BE" sz="1400" dirty="0" err="1"/>
              <a:t>condiționată</a:t>
            </a:r>
            <a:r>
              <a:rPr lang="fr-BE" sz="1400" dirty="0"/>
              <a:t> de </a:t>
            </a:r>
            <a:r>
              <a:rPr lang="fr-BE" sz="1400" dirty="0" err="1"/>
              <a:t>plata</a:t>
            </a:r>
            <a:r>
              <a:rPr lang="fr-BE" sz="1400" dirty="0"/>
              <a:t> </a:t>
            </a:r>
            <a:r>
              <a:rPr lang="fr-BE" sz="1400" dirty="0" err="1" smtClean="0"/>
              <a:t>contribuții</a:t>
            </a:r>
            <a:r>
              <a:rPr lang="ro-RO" sz="1400" dirty="0" smtClean="0"/>
              <a:t>lor</a:t>
            </a:r>
          </a:p>
          <a:p>
            <a:pPr algn="just"/>
            <a:endParaRPr lang="ro-RO" sz="1400" dirty="0"/>
          </a:p>
          <a:p>
            <a:pPr algn="just"/>
            <a:r>
              <a:rPr lang="ro-RO" sz="1400" dirty="0"/>
              <a:t>5. Utilizarea resurselor financiare in  </a:t>
            </a:r>
            <a:r>
              <a:rPr lang="ro-RO" sz="1400" dirty="0" err="1"/>
              <a:t>functie</a:t>
            </a:r>
            <a:r>
              <a:rPr lang="ro-RO" sz="1400" dirty="0"/>
              <a:t> de </a:t>
            </a:r>
            <a:r>
              <a:rPr lang="ro-RO" sz="1400" dirty="0" err="1"/>
              <a:t>necesitatile</a:t>
            </a:r>
            <a:r>
              <a:rPr lang="ro-RO" sz="1400" dirty="0"/>
              <a:t> </a:t>
            </a:r>
            <a:r>
              <a:rPr lang="ro-RO" sz="1400" dirty="0" smtClean="0"/>
              <a:t>proprii</a:t>
            </a:r>
          </a:p>
          <a:p>
            <a:pPr algn="just"/>
            <a:endParaRPr lang="ro-RO" sz="1400" dirty="0"/>
          </a:p>
          <a:p>
            <a:pPr algn="just"/>
            <a:r>
              <a:rPr lang="ro-RO" sz="1400" dirty="0"/>
              <a:t>6. Posibilitatea de rectificare </a:t>
            </a:r>
            <a:r>
              <a:rPr lang="ro-RO" sz="1400" dirty="0" smtClean="0"/>
              <a:t>a </a:t>
            </a:r>
            <a:r>
              <a:rPr lang="ro-RO" sz="1400" dirty="0" err="1" smtClean="0"/>
              <a:t>declaratiei</a:t>
            </a:r>
            <a:r>
              <a:rPr lang="ro-RO" sz="1400" dirty="0" smtClean="0"/>
              <a:t> în funcție de venitul realizat</a:t>
            </a:r>
          </a:p>
          <a:p>
            <a:pPr algn="just"/>
            <a:endParaRPr lang="ro-RO" sz="1400" dirty="0"/>
          </a:p>
          <a:p>
            <a:pPr algn="just"/>
            <a:r>
              <a:rPr lang="ro-RO" sz="1400" dirty="0"/>
              <a:t>7. Eliminarea plăților anticipate de </a:t>
            </a:r>
            <a:r>
              <a:rPr lang="ro-RO" sz="1400" dirty="0" smtClean="0"/>
              <a:t>CASS</a:t>
            </a:r>
          </a:p>
          <a:p>
            <a:pPr algn="just"/>
            <a:endParaRPr lang="ro-RO" sz="1400" dirty="0"/>
          </a:p>
          <a:p>
            <a:pPr algn="just"/>
            <a:r>
              <a:rPr lang="ro-RO" sz="1400" dirty="0"/>
              <a:t>8. Simplificarea modului de stabilire a </a:t>
            </a:r>
            <a:r>
              <a:rPr lang="ro-RO" sz="1400" dirty="0" smtClean="0"/>
              <a:t>CASS </a:t>
            </a:r>
          </a:p>
          <a:p>
            <a:pPr algn="just"/>
            <a:endParaRPr lang="ro-RO" sz="1400" dirty="0"/>
          </a:p>
          <a:p>
            <a:pPr algn="just"/>
            <a:r>
              <a:rPr lang="en-US" sz="1400" dirty="0" smtClean="0"/>
              <a:t>9. </a:t>
            </a:r>
            <a:r>
              <a:rPr lang="en-US" sz="1400" dirty="0" err="1"/>
              <a:t>Cunoasterea</a:t>
            </a:r>
            <a:r>
              <a:rPr lang="en-US" sz="1400" dirty="0"/>
              <a:t> de </a:t>
            </a:r>
            <a:r>
              <a:rPr lang="en-US" sz="1400" dirty="0" err="1"/>
              <a:t>catre</a:t>
            </a:r>
            <a:r>
              <a:rPr lang="en-US" sz="1400" dirty="0"/>
              <a:t> </a:t>
            </a:r>
            <a:r>
              <a:rPr lang="en-US" sz="1400" dirty="0" err="1"/>
              <a:t>contribuabil</a:t>
            </a:r>
            <a:r>
              <a:rPr lang="en-US" sz="1400" dirty="0"/>
              <a:t> a </a:t>
            </a:r>
            <a:r>
              <a:rPr lang="en-US" sz="1400" dirty="0" err="1"/>
              <a:t>obligatiilor</a:t>
            </a:r>
            <a:r>
              <a:rPr lang="en-US" sz="1400" dirty="0"/>
              <a:t> de </a:t>
            </a:r>
            <a:r>
              <a:rPr lang="en-US" sz="1400" dirty="0" err="1"/>
              <a:t>plata</a:t>
            </a:r>
            <a:r>
              <a:rPr lang="en-US" sz="1400" dirty="0"/>
              <a:t>, </a:t>
            </a:r>
            <a:r>
              <a:rPr lang="en-US" sz="1400" dirty="0" err="1"/>
              <a:t>fara</a:t>
            </a:r>
            <a:r>
              <a:rPr lang="en-US" sz="1400" dirty="0"/>
              <a:t> </a:t>
            </a:r>
            <a:r>
              <a:rPr lang="en-US" sz="1400" dirty="0" err="1"/>
              <a:t>interventia</a:t>
            </a:r>
            <a:r>
              <a:rPr lang="en-US" sz="1400" dirty="0"/>
              <a:t> </a:t>
            </a:r>
            <a:r>
              <a:rPr lang="en-US" sz="1400" dirty="0" err="1"/>
              <a:t>organului</a:t>
            </a:r>
            <a:r>
              <a:rPr lang="en-US" sz="1400" dirty="0"/>
              <a:t> </a:t>
            </a:r>
            <a:r>
              <a:rPr lang="en-US" sz="1400" dirty="0" smtClean="0"/>
              <a:t>fiscal</a:t>
            </a:r>
            <a:endParaRPr lang="ro-RO" sz="1400" dirty="0" smtClean="0"/>
          </a:p>
          <a:p>
            <a:pPr algn="just"/>
            <a:endParaRPr lang="ro-RO" sz="1400" dirty="0"/>
          </a:p>
          <a:p>
            <a:pPr algn="just"/>
            <a:r>
              <a:rPr lang="en-US" sz="1400" dirty="0" smtClean="0"/>
              <a:t>10.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anul</a:t>
            </a:r>
            <a:r>
              <a:rPr lang="en-US" sz="1400" dirty="0"/>
              <a:t> 2018, </a:t>
            </a:r>
            <a:r>
              <a:rPr lang="en-US" sz="1400" dirty="0" err="1"/>
              <a:t>până</a:t>
            </a:r>
            <a:r>
              <a:rPr lang="en-US" sz="1400" dirty="0"/>
              <a:t> la </a:t>
            </a:r>
            <a:r>
              <a:rPr lang="en-US" sz="1400" dirty="0" err="1"/>
              <a:t>termenul</a:t>
            </a:r>
            <a:r>
              <a:rPr lang="en-US" sz="1400" dirty="0"/>
              <a:t> de </a:t>
            </a:r>
            <a:r>
              <a:rPr lang="en-US" sz="1400" dirty="0" err="1"/>
              <a:t>depunere</a:t>
            </a:r>
            <a:r>
              <a:rPr lang="en-US" sz="1400" dirty="0"/>
              <a:t> a </a:t>
            </a:r>
            <a:r>
              <a:rPr lang="en-US" sz="1400" dirty="0" err="1"/>
              <a:t>declaratiei</a:t>
            </a:r>
            <a:r>
              <a:rPr lang="en-US" sz="1400" dirty="0"/>
              <a:t> </a:t>
            </a:r>
            <a:r>
              <a:rPr lang="en-US" sz="1400" dirty="0" err="1"/>
              <a:t>unice</a:t>
            </a:r>
            <a:r>
              <a:rPr lang="en-US" sz="1400" dirty="0"/>
              <a:t>, </a:t>
            </a:r>
            <a:r>
              <a:rPr lang="en-US" sz="1400" dirty="0" err="1"/>
              <a:t>respectiv</a:t>
            </a:r>
            <a:r>
              <a:rPr lang="en-US" sz="1400" dirty="0"/>
              <a:t> </a:t>
            </a:r>
            <a:r>
              <a:rPr lang="ro-RO" sz="1400" dirty="0" smtClean="0"/>
              <a:t>15 iulie </a:t>
            </a:r>
            <a:r>
              <a:rPr lang="en-US" sz="1400" dirty="0" smtClean="0"/>
              <a:t>2018</a:t>
            </a:r>
            <a:r>
              <a:rPr lang="en-US" sz="1400" dirty="0"/>
              <a:t>, se </a:t>
            </a:r>
            <a:r>
              <a:rPr lang="en-US" sz="1400" dirty="0" err="1"/>
              <a:t>reglementează</a:t>
            </a:r>
            <a:r>
              <a:rPr lang="en-US" sz="1400" dirty="0"/>
              <a:t> </a:t>
            </a:r>
            <a:r>
              <a:rPr lang="en-US" sz="1400" dirty="0" err="1"/>
              <a:t>că</a:t>
            </a:r>
            <a:r>
              <a:rPr lang="en-US" sz="1400" dirty="0"/>
              <a:t> </a:t>
            </a:r>
            <a:r>
              <a:rPr lang="en-US" sz="1400" dirty="0" err="1"/>
              <a:t>persoanele</a:t>
            </a:r>
            <a:r>
              <a:rPr lang="en-US" sz="1400" dirty="0"/>
              <a:t> </a:t>
            </a:r>
            <a:r>
              <a:rPr lang="en-US" sz="1400" dirty="0" err="1" smtClean="0"/>
              <a:t>fizice</a:t>
            </a:r>
            <a:r>
              <a:rPr lang="en-US" sz="1400" dirty="0" smtClean="0"/>
              <a:t> </a:t>
            </a:r>
            <a:r>
              <a:rPr lang="en-US" sz="1400" dirty="0" err="1"/>
              <a:t>își</a:t>
            </a:r>
            <a:r>
              <a:rPr lang="en-US" sz="1400" dirty="0"/>
              <a:t> </a:t>
            </a:r>
            <a:r>
              <a:rPr lang="en-US" sz="1400" dirty="0" err="1"/>
              <a:t>păstrează</a:t>
            </a:r>
            <a:r>
              <a:rPr lang="en-US" sz="1400" dirty="0"/>
              <a:t> </a:t>
            </a:r>
            <a:r>
              <a:rPr lang="en-US" sz="1400" dirty="0" err="1"/>
              <a:t>calitatea</a:t>
            </a:r>
            <a:r>
              <a:rPr lang="en-US" sz="1400" dirty="0"/>
              <a:t> de </a:t>
            </a:r>
            <a:r>
              <a:rPr lang="en-US" sz="1400" dirty="0" err="1"/>
              <a:t>asigurat</a:t>
            </a:r>
            <a:r>
              <a:rPr lang="en-US" sz="1400" dirty="0"/>
              <a:t> </a:t>
            </a:r>
            <a:r>
              <a:rPr lang="en-US" sz="1400" dirty="0" err="1"/>
              <a:t>astfel</a:t>
            </a:r>
            <a:r>
              <a:rPr lang="en-US" sz="1400" dirty="0"/>
              <a:t> </a:t>
            </a:r>
            <a:r>
              <a:rPr lang="en-US" sz="1400" dirty="0" err="1"/>
              <a:t>încât</a:t>
            </a:r>
            <a:r>
              <a:rPr lang="en-US" sz="1400" dirty="0"/>
              <a:t>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err="1"/>
              <a:t>beneficieze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continuare</a:t>
            </a:r>
            <a:r>
              <a:rPr lang="en-US" sz="1400" dirty="0"/>
              <a:t> de </a:t>
            </a:r>
            <a:r>
              <a:rPr lang="en-US" sz="1400" dirty="0" err="1"/>
              <a:t>servicii</a:t>
            </a:r>
            <a:r>
              <a:rPr lang="en-US" sz="1400" dirty="0"/>
              <a:t> </a:t>
            </a:r>
            <a:r>
              <a:rPr lang="en-US" sz="1400" dirty="0" err="1"/>
              <a:t>medicale</a:t>
            </a:r>
            <a:r>
              <a:rPr lang="en-US" sz="1400" dirty="0"/>
              <a:t>, </a:t>
            </a:r>
            <a:r>
              <a:rPr lang="en-US" sz="1400" dirty="0" err="1"/>
              <a:t>medicamente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dispozitive</a:t>
            </a:r>
            <a:r>
              <a:rPr lang="en-US" sz="1400" dirty="0"/>
              <a:t> </a:t>
            </a:r>
            <a:r>
              <a:rPr lang="en-US" sz="1400" dirty="0" err="1" smtClean="0"/>
              <a:t>medicale</a:t>
            </a:r>
            <a:endParaRPr lang="ro-RO" sz="1400" dirty="0" smtClean="0"/>
          </a:p>
          <a:p>
            <a:pPr algn="just"/>
            <a:endParaRPr lang="ro-RO" sz="1400" b="1" dirty="0"/>
          </a:p>
          <a:p>
            <a:pPr algn="just"/>
            <a:endParaRPr lang="ro-RO" sz="1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9685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21408272">
            <a:off x="1950262" y="238990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266700"/>
            <a:ext cx="4189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DREPTURI DE PROPRITATE INTELECTUALĂ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25520"/>
              </p:ext>
            </p:extLst>
          </p:nvPr>
        </p:nvGraphicFramePr>
        <p:xfrm>
          <a:off x="236299" y="584466"/>
          <a:ext cx="11876183" cy="6257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757"/>
                <a:gridCol w="3944038"/>
                <a:gridCol w="4825388"/>
              </a:tblGrid>
              <a:tr h="290956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2017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    OUG nr. 79/2017/1 ian 2018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Sistem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nou</a:t>
                      </a:r>
                      <a:r>
                        <a:rPr lang="ro-RO" dirty="0" smtClean="0"/>
                        <a:t> din 2018  </a:t>
                      </a:r>
                      <a:endParaRPr lang="ro-RO" dirty="0"/>
                    </a:p>
                  </a:txBody>
                  <a:tcPr/>
                </a:tc>
              </a:tr>
              <a:tr h="58918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Veniturile</a:t>
                      </a:r>
                      <a:r>
                        <a:rPr lang="ro-RO" sz="1200" b="1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din drepturi de proprietate intelectuală incluse în veniturile din activități independente</a:t>
                      </a:r>
                      <a:endParaRPr lang="ro-RO" sz="12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 Metode </a:t>
                      </a: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 impozitare: Impozit pe venit, CAS și CASS, în cursul anului: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baseline="0" dirty="0" smtClean="0"/>
                        <a:t>Regula generală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baseline="0" dirty="0" smtClean="0"/>
                        <a:t> </a:t>
                      </a:r>
                      <a:r>
                        <a:rPr lang="ro-RO" sz="1200" b="0" u="sng" baseline="0" dirty="0" smtClean="0"/>
                        <a:t>- reținere la sursă a impozitului pe venit, CAS  și CASS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baseline="0" dirty="0" smtClean="0"/>
                        <a:t>      - impozit pe venit  - plată anticipată în cotă de 10% la venitul brut sau impozit final 16% cu acordarea  cheltuielilor forfetare în cotă de 40% din venitul brut și deducerea CAS și CASS reținute la sursă.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baseline="0" dirty="0" smtClean="0"/>
                        <a:t>      -  CAS și CASS -  cu acordarea  cheltuielilor forfetare în cotă de 40% din venitul brut. Baza calcul CAS și CASS, plafonată la 5 salarii medii brute pe țară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baseline="0" dirty="0" smtClean="0"/>
                        <a:t>Opțional: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o-RO" sz="1200" b="0" baseline="0" dirty="0" smtClean="0"/>
                        <a:t>- pentru sistem real, pe baza datelor din contabilitate, pentru impozitul pe venit, CAS și CASS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200" b="0" baseline="0" dirty="0" smtClean="0"/>
                    </a:p>
                    <a:p>
                      <a:endParaRPr lang="ro-RO" sz="12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 Definitivarea anului fiscal</a:t>
                      </a:r>
                      <a:r>
                        <a:rPr lang="ro-RO" sz="1200" b="1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</a:p>
                    <a:p>
                      <a:pPr algn="just"/>
                      <a:r>
                        <a:rPr lang="ro-RO" sz="1200" b="0" baseline="0" dirty="0" smtClean="0"/>
                        <a:t>În cazul reținerii la sursă a impozitului de 10% la venitul brut, se depune D</a:t>
                      </a:r>
                      <a:r>
                        <a:rPr lang="ro-RO" sz="1200" b="0" i="0" baseline="0" dirty="0" smtClean="0">
                          <a:effectLst/>
                        </a:rPr>
                        <a:t>200 , iar organul fiscal acordă cota forfetară de cheltuieli de 40%,  și stabilește diferența de impozit, CAS și CASS datorat.</a:t>
                      </a:r>
                      <a:endParaRPr lang="ro-R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Veniturile</a:t>
                      </a:r>
                      <a:r>
                        <a:rPr lang="ro-RO" sz="1200" b="1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din drepturi de proprietate intelecruală incluse în veniturile din activități independente</a:t>
                      </a:r>
                      <a:endParaRPr lang="ro-RO" sz="12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12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Metode </a:t>
                      </a:r>
                      <a:r>
                        <a:rPr lang="ro-RO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 impozitare: Impozit pe venit, CAS și CASS, în cursul anului:</a:t>
                      </a:r>
                      <a:r>
                        <a:rPr lang="ro-RO" sz="1200" b="0" baseline="0" dirty="0" smtClean="0"/>
                        <a:t> 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o-RO" sz="1200" b="0" baseline="0" dirty="0" smtClean="0"/>
                        <a:t>Regula generală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baseline="0" dirty="0" smtClean="0"/>
                        <a:t> </a:t>
                      </a:r>
                      <a:r>
                        <a:rPr lang="ro-RO" sz="1200" b="0" u="sng" baseline="0" dirty="0" smtClean="0"/>
                        <a:t>- reținere la sursă a impozitului pe venit, </a:t>
                      </a:r>
                      <a:endParaRPr lang="ro-RO" sz="1200" b="0" baseline="0" dirty="0" smtClean="0"/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o-RO" sz="1200" b="0" baseline="0" dirty="0" smtClean="0"/>
                        <a:t>impozit pe venit  - plată anticipată în cotă de 7% la venitul brut sau, opțional, impozit final 10% cu acordarea  cheltuielilor forfetare în cotă de 40% din venitul brut 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o-RO" sz="1200" b="0" baseline="0" dirty="0" smtClean="0"/>
                        <a:t>depunere D600 pentru CAS și CASS, astfel: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o-RO" sz="1200" b="0" i="0" dirty="0" smtClean="0">
                          <a:effectLst/>
                        </a:rPr>
                        <a:t> evaluare  pentru încadrarea ca plătitor CAS la venitul net</a:t>
                      </a:r>
                      <a:r>
                        <a:rPr lang="ro-RO" sz="1200" b="0" i="0" baseline="0" dirty="0" smtClean="0">
                          <a:effectLst/>
                        </a:rPr>
                        <a:t> realizat în anul precedent;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o-RO" sz="1200" b="0" i="0" baseline="0" dirty="0" smtClean="0">
                          <a:effectLst/>
                        </a:rPr>
                        <a:t>         - venit</a:t>
                      </a:r>
                      <a:r>
                        <a:rPr lang="ro-RO" sz="1200" b="0" i="0" baseline="0" dirty="0" smtClean="0">
                          <a:effectLst/>
                          <a:latin typeface="+mn-lt"/>
                        </a:rPr>
                        <a:t> ≥ 22.800 lei – datorează – la un venit ales, dar nu mai mic decât salariul minim brut pe țară;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o-RO" sz="1200" b="0" i="0" baseline="0" dirty="0" smtClean="0">
                          <a:effectLst/>
                          <a:latin typeface="+mn-lt"/>
                        </a:rPr>
                        <a:t>          - venit&lt; 22.800 lei – nu datorează, dar poate opta pentru plată.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o-RO" sz="1200" b="0" i="0" dirty="0" smtClean="0">
                          <a:effectLst/>
                        </a:rPr>
                        <a:t> evaluare  pentru încadrarea ca plătitor CASS la  venitul net</a:t>
                      </a:r>
                      <a:r>
                        <a:rPr lang="ro-RO" sz="1200" b="0" i="0" baseline="0" dirty="0" smtClean="0">
                          <a:effectLst/>
                        </a:rPr>
                        <a:t> realizat în anul precedent;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o-RO" sz="1200" b="0" i="0" baseline="0" dirty="0" smtClean="0">
                          <a:effectLst/>
                        </a:rPr>
                        <a:t>          - venit</a:t>
                      </a:r>
                      <a:r>
                        <a:rPr lang="ro-RO" sz="1200" b="0" i="0" baseline="0" dirty="0" smtClean="0">
                          <a:effectLst/>
                          <a:latin typeface="+mn-lt"/>
                        </a:rPr>
                        <a:t> ≥ 22.800 lei – datorează – la o bază de calcul egală cu salariul minim brut pe țară;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o-RO" sz="1200" b="0" i="0" baseline="0" dirty="0" smtClean="0">
                          <a:effectLst/>
                          <a:latin typeface="+mn-lt"/>
                        </a:rPr>
                        <a:t>          - venit&lt; 22.800 lei – nu datorează, dar poate opta pentru plată.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o-RO" sz="1200" b="0" i="0" baseline="0" dirty="0" smtClean="0">
                          <a:effectLst/>
                          <a:latin typeface="+mn-lt"/>
                        </a:rPr>
                        <a:t>Pentru CAS și CASS, A.N.A.F. emite decizii cf. D600. </a:t>
                      </a:r>
                      <a:endParaRPr lang="ro-RO" sz="1200" b="0" baseline="0" dirty="0" smtClean="0"/>
                    </a:p>
                    <a:p>
                      <a:pPr marL="0" indent="0">
                        <a:buNone/>
                      </a:pPr>
                      <a:r>
                        <a:rPr lang="ro-RO" sz="1200" b="1" baseline="0" dirty="0" smtClean="0"/>
                        <a:t>Opțional: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o-RO" sz="1200" b="0" baseline="0" dirty="0" smtClean="0"/>
                        <a:t>- pentru sistem real, pe baza datelor din contabilitate, sau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o-RO" sz="12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 Definitivarea anului fiscal</a:t>
                      </a:r>
                      <a:r>
                        <a:rPr lang="ro-RO" sz="1200" b="1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</a:p>
                    <a:p>
                      <a:pPr algn="just"/>
                      <a:r>
                        <a:rPr lang="ro-RO" sz="1200" b="0" baseline="0" dirty="0" smtClean="0"/>
                        <a:t>În cazul reținerii la sursă a impozitului de 7% la venitul brut, se depune D</a:t>
                      </a:r>
                      <a:r>
                        <a:rPr lang="ro-RO" sz="1200" b="0" i="0" baseline="0" dirty="0" smtClean="0">
                          <a:effectLst/>
                        </a:rPr>
                        <a:t>200 , iar organul fiscal acordă cota forfetară de cheltuieli de 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analizează posibilitatea</a:t>
                      </a:r>
                      <a:r>
                        <a:rPr lang="ro-RO" sz="1200" b="1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stabilirii unui m</a:t>
                      </a:r>
                      <a:r>
                        <a:rPr lang="ro-RO" sz="12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ecanism pentru Drepturile de proprietate intelectuală (categorie distinctă de activitățile independente)</a:t>
                      </a:r>
                    </a:p>
                    <a:p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entru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 și 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CASS - 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analizează posibilitatea</a:t>
                      </a:r>
                      <a:r>
                        <a:rPr lang="ro-RO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reintroducerii m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ecanismul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retinere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surs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ă</a:t>
                      </a:r>
                      <a:r>
                        <a:rPr lang="ro-RO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(același mecanism se are în vedere și pentru CASS aferent veniturilor  din arendă și din asocieri cu persoane juridice)</a:t>
                      </a:r>
                      <a:endParaRPr lang="ro-RO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o-RO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analizează posibilitatea exceptării de la plata CASS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veniturile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drepturi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proprietate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intelectuală</a:t>
                      </a:r>
                      <a:r>
                        <a:rPr lang="ro-RO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următoarelor</a:t>
                      </a:r>
                      <a:r>
                        <a:rPr lang="ro-RO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categorii de persoane</a:t>
                      </a:r>
                      <a:r>
                        <a:rPr lang="fr-BE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ro-RO" sz="12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pensionarii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copiii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vârsta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18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tinerii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18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vârsta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26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dacă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sunt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elevi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inclusiv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absolvenţii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liceu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începerea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anului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universitar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dar nu mai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3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terminarea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studiilor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ucenici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studenţi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precum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persoanele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urmează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modulul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instruirii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cererii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soldaţi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gradaţi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profesionişti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ro-RO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tinerii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vârsta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26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provin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sistemul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protecţie</a:t>
                      </a:r>
                      <a:r>
                        <a:rPr lang="fr-B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fr-BE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copilul</a:t>
                      </a:r>
                      <a:r>
                        <a:rPr lang="ro-RO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18</a:t>
            </a:fld>
            <a:endParaRPr lang="ro-RO"/>
          </a:p>
        </p:txBody>
      </p:sp>
      <p:sp>
        <p:nvSpPr>
          <p:cNvPr id="7" name="TextBox 6"/>
          <p:cNvSpPr txBox="1"/>
          <p:nvPr/>
        </p:nvSpPr>
        <p:spPr>
          <a:xfrm rot="19780467">
            <a:off x="2117687" y="2424025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455" y="2170323"/>
            <a:ext cx="116768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b="1" dirty="0" smtClean="0"/>
              <a:t>AVANTAJE </a:t>
            </a:r>
            <a:r>
              <a:rPr lang="fr-BE" sz="1600" b="1" dirty="0" err="1" smtClean="0"/>
              <a:t>pentru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persoanele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fizice</a:t>
            </a:r>
            <a:r>
              <a:rPr lang="fr-BE" sz="1600" b="1" dirty="0" smtClean="0"/>
              <a:t>:</a:t>
            </a:r>
            <a:endParaRPr lang="ro-RO" sz="1600" b="1" dirty="0" smtClean="0"/>
          </a:p>
          <a:p>
            <a:endParaRPr lang="ro-RO" sz="1600" dirty="0"/>
          </a:p>
          <a:p>
            <a:pPr marL="342900" indent="-342900">
              <a:buAutoNum type="arabicPeriod"/>
            </a:pPr>
            <a:r>
              <a:rPr lang="fr-BE" sz="1600" dirty="0" err="1" smtClean="0"/>
              <a:t>Acordarea</a:t>
            </a:r>
            <a:r>
              <a:rPr lang="fr-BE" sz="1600" dirty="0" smtClean="0"/>
              <a:t> </a:t>
            </a:r>
            <a:r>
              <a:rPr lang="fr-BE" sz="1600" dirty="0" err="1"/>
              <a:t>unui</a:t>
            </a:r>
            <a:r>
              <a:rPr lang="fr-BE" sz="1600" dirty="0"/>
              <a:t> </a:t>
            </a:r>
            <a:r>
              <a:rPr lang="fr-BE" sz="1600" dirty="0" err="1"/>
              <a:t>regim</a:t>
            </a:r>
            <a:r>
              <a:rPr lang="fr-BE" sz="1600" dirty="0"/>
              <a:t> distinct </a:t>
            </a:r>
            <a:r>
              <a:rPr lang="ro-RO" sz="1600" dirty="0" smtClean="0"/>
              <a:t>de colectare a contribuțiilor pentru </a:t>
            </a:r>
            <a:r>
              <a:rPr lang="fr-BE" sz="1600" dirty="0" err="1" smtClean="0"/>
              <a:t>venitu</a:t>
            </a:r>
            <a:r>
              <a:rPr lang="ro-RO" sz="1600" dirty="0" smtClean="0"/>
              <a:t>r</a:t>
            </a:r>
            <a:r>
              <a:rPr lang="fr-BE" sz="1600" dirty="0" smtClean="0"/>
              <a:t>i</a:t>
            </a:r>
            <a:r>
              <a:rPr lang="ro-RO" sz="1600" dirty="0" smtClean="0"/>
              <a:t>le</a:t>
            </a:r>
            <a:r>
              <a:rPr lang="fr-BE" sz="1600" dirty="0" smtClean="0"/>
              <a:t> </a:t>
            </a:r>
            <a:r>
              <a:rPr lang="fr-BE" sz="1600" dirty="0" err="1"/>
              <a:t>din</a:t>
            </a:r>
            <a:r>
              <a:rPr lang="fr-BE" sz="1600" dirty="0"/>
              <a:t> </a:t>
            </a:r>
            <a:r>
              <a:rPr lang="fr-BE" sz="1600" dirty="0" err="1"/>
              <a:t>drepturi</a:t>
            </a:r>
            <a:r>
              <a:rPr lang="fr-BE" sz="1600" dirty="0"/>
              <a:t> de </a:t>
            </a:r>
            <a:r>
              <a:rPr lang="fr-BE" sz="1600" dirty="0" err="1"/>
              <a:t>proprietate</a:t>
            </a:r>
            <a:r>
              <a:rPr lang="fr-BE" sz="1600" dirty="0"/>
              <a:t> </a:t>
            </a:r>
            <a:r>
              <a:rPr lang="fr-BE" sz="1600" dirty="0" err="1" smtClean="0"/>
              <a:t>intelectual</a:t>
            </a:r>
            <a:r>
              <a:rPr lang="ro-RO" sz="1600" dirty="0" smtClean="0"/>
              <a:t>ă</a:t>
            </a:r>
          </a:p>
          <a:p>
            <a:pPr marL="342900" indent="-342900">
              <a:buAutoNum type="arabicPeriod"/>
            </a:pPr>
            <a:endParaRPr lang="ro-RO" sz="1600" dirty="0"/>
          </a:p>
          <a:p>
            <a:pPr marL="342900" indent="-342900">
              <a:buAutoNum type="arabicPeriod"/>
            </a:pPr>
            <a:r>
              <a:rPr lang="ro-RO" sz="1600" dirty="0" err="1" smtClean="0"/>
              <a:t>Aceșași</a:t>
            </a:r>
            <a:r>
              <a:rPr lang="ro-RO" sz="1600" dirty="0" smtClean="0"/>
              <a:t> mecanism este avut în vedere și pentru </a:t>
            </a:r>
            <a:r>
              <a:rPr lang="ro-RO" sz="1600" dirty="0" smtClean="0">
                <a:solidFill>
                  <a:schemeClr val="dk1"/>
                </a:solidFill>
              </a:rPr>
              <a:t>CASS aferentă veniturilor </a:t>
            </a:r>
            <a:r>
              <a:rPr lang="ro-RO" sz="1600" dirty="0">
                <a:solidFill>
                  <a:schemeClr val="dk1"/>
                </a:solidFill>
              </a:rPr>
              <a:t>din arendă și din asocieri cu persoane </a:t>
            </a:r>
            <a:r>
              <a:rPr lang="ro-RO" sz="1600" dirty="0" smtClean="0">
                <a:solidFill>
                  <a:schemeClr val="dk1"/>
                </a:solidFill>
              </a:rPr>
              <a:t>juridice</a:t>
            </a:r>
            <a:endParaRPr lang="ro-RO" sz="1600" dirty="0" smtClean="0"/>
          </a:p>
          <a:p>
            <a:endParaRPr lang="ro-RO" sz="1600" dirty="0"/>
          </a:p>
          <a:p>
            <a:pPr algn="just"/>
            <a:r>
              <a:rPr lang="ro-RO" sz="1600" dirty="0"/>
              <a:t>3</a:t>
            </a:r>
            <a:r>
              <a:rPr lang="ro-RO" sz="1600" dirty="0" smtClean="0"/>
              <a:t>.  Prin aplicarea </a:t>
            </a:r>
            <a:r>
              <a:rPr lang="ro-RO" sz="1600" dirty="0" smtClean="0">
                <a:solidFill>
                  <a:schemeClr val="dk1"/>
                </a:solidFill>
              </a:rPr>
              <a:t>m</a:t>
            </a:r>
            <a:r>
              <a:rPr lang="fr-BE" sz="1600" dirty="0" err="1">
                <a:solidFill>
                  <a:schemeClr val="dk1"/>
                </a:solidFill>
              </a:rPr>
              <a:t>ecanismul</a:t>
            </a:r>
            <a:r>
              <a:rPr lang="ro-RO" sz="1600" dirty="0">
                <a:solidFill>
                  <a:schemeClr val="dk1"/>
                </a:solidFill>
              </a:rPr>
              <a:t>ui</a:t>
            </a:r>
            <a:r>
              <a:rPr lang="fr-BE" sz="1600" dirty="0">
                <a:solidFill>
                  <a:schemeClr val="dk1"/>
                </a:solidFill>
              </a:rPr>
              <a:t> de </a:t>
            </a:r>
            <a:r>
              <a:rPr lang="fr-BE" sz="1600" dirty="0" err="1">
                <a:solidFill>
                  <a:schemeClr val="dk1"/>
                </a:solidFill>
              </a:rPr>
              <a:t>retinere</a:t>
            </a:r>
            <a:r>
              <a:rPr lang="fr-BE" sz="1600" dirty="0">
                <a:solidFill>
                  <a:schemeClr val="dk1"/>
                </a:solidFill>
              </a:rPr>
              <a:t> la surs</a:t>
            </a:r>
            <a:r>
              <a:rPr lang="ro-RO" sz="1600" dirty="0" smtClean="0">
                <a:solidFill>
                  <a:schemeClr val="dk1"/>
                </a:solidFill>
              </a:rPr>
              <a:t>ă pentru CAS și CASS </a:t>
            </a:r>
            <a:r>
              <a:rPr lang="ro-RO" sz="1600" dirty="0" smtClean="0"/>
              <a:t>se simplifică modul de</a:t>
            </a:r>
            <a:r>
              <a:rPr lang="fr-BE" sz="1600" dirty="0" smtClean="0"/>
              <a:t> </a:t>
            </a:r>
            <a:r>
              <a:rPr lang="fr-BE" sz="1600" dirty="0" err="1"/>
              <a:t>stabilire</a:t>
            </a:r>
            <a:r>
              <a:rPr lang="fr-BE" sz="1600" dirty="0"/>
              <a:t> </a:t>
            </a:r>
            <a:r>
              <a:rPr lang="fr-BE" sz="1600" dirty="0" smtClean="0"/>
              <a:t>a </a:t>
            </a:r>
            <a:r>
              <a:rPr lang="ro-RO" sz="1600" dirty="0" smtClean="0"/>
              <a:t>contribuțiilor sociale </a:t>
            </a:r>
            <a:r>
              <a:rPr lang="fr-BE" sz="1600" dirty="0" err="1" smtClean="0"/>
              <a:t>pentru</a:t>
            </a:r>
            <a:r>
              <a:rPr lang="fr-BE" sz="1600" dirty="0" smtClean="0"/>
              <a:t>  </a:t>
            </a:r>
            <a:r>
              <a:rPr lang="fr-BE" sz="1600" dirty="0" err="1" smtClean="0"/>
              <a:t>contribuabil</a:t>
            </a:r>
            <a:r>
              <a:rPr lang="ro-RO" sz="1600" dirty="0" smtClean="0"/>
              <a:t>i</a:t>
            </a:r>
            <a:endParaRPr lang="ro-RO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19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06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8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19780467">
            <a:off x="1750797" y="2439926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4684" y="1803445"/>
            <a:ext cx="2341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OBIECTIVE URMĂRITE: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287" y="2876062"/>
            <a:ext cx="119307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o-RO" dirty="0" smtClean="0"/>
              <a:t>Simplificarea </a:t>
            </a:r>
            <a:r>
              <a:rPr lang="ro-RO" dirty="0"/>
              <a:t>obligațiilor </a:t>
            </a:r>
            <a:r>
              <a:rPr lang="ro-RO" dirty="0" smtClean="0"/>
              <a:t>declarative, prin depunerea unei singure declarații</a:t>
            </a:r>
          </a:p>
          <a:p>
            <a:pPr marL="342900" indent="-342900">
              <a:buFontTx/>
              <a:buAutoNum type="arabicPeriod"/>
            </a:pPr>
            <a:endParaRPr lang="ro-RO" dirty="0" smtClean="0"/>
          </a:p>
          <a:p>
            <a:pPr marL="342900" indent="-342900">
              <a:buFontTx/>
              <a:buAutoNum type="arabicPeriod"/>
            </a:pPr>
            <a:r>
              <a:rPr lang="ro-RO" dirty="0" smtClean="0"/>
              <a:t>Un </a:t>
            </a:r>
            <a:r>
              <a:rPr lang="ro-RO" dirty="0"/>
              <a:t>singur termen de </a:t>
            </a:r>
            <a:r>
              <a:rPr lang="ro-RO" dirty="0" smtClean="0"/>
              <a:t>plată</a:t>
            </a:r>
            <a:r>
              <a:rPr lang="ro-RO" dirty="0"/>
              <a:t>, la 31 martie anul </a:t>
            </a:r>
            <a:r>
              <a:rPr lang="ro-RO" dirty="0" smtClean="0"/>
              <a:t>următor celui în care se realizează veniturile</a:t>
            </a:r>
          </a:p>
          <a:p>
            <a:pPr marL="342900" indent="-342900">
              <a:buFontTx/>
              <a:buAutoNum type="arabicPeriod"/>
            </a:pPr>
            <a:endParaRPr lang="ro-RO" dirty="0" smtClean="0"/>
          </a:p>
          <a:p>
            <a:pPr>
              <a:buFontTx/>
              <a:buAutoNum type="arabicPeriod"/>
            </a:pPr>
            <a:r>
              <a:rPr lang="ro-RO" dirty="0" smtClean="0"/>
              <a:t>   Posibilitatea de a efectua plăți pentru Impozitul pe venit la venitul estimat pentru anul curent</a:t>
            </a:r>
          </a:p>
          <a:p>
            <a:pPr>
              <a:buFontTx/>
              <a:buAutoNum type="arabicPeriod"/>
            </a:pPr>
            <a:endParaRPr lang="ro-RO" dirty="0" smtClean="0"/>
          </a:p>
          <a:p>
            <a:pPr marL="342900" indent="-342900">
              <a:buFontTx/>
              <a:buAutoNum type="arabicPeriod"/>
            </a:pPr>
            <a:r>
              <a:rPr lang="ro-RO" dirty="0" smtClean="0"/>
              <a:t>Evaluarea  </a:t>
            </a:r>
            <a:r>
              <a:rPr lang="ro-RO" dirty="0"/>
              <a:t>pentru încadrarea ca plătitor CAS și CASS se face în funcție de venitul estimat pentru anul </a:t>
            </a:r>
            <a:r>
              <a:rPr lang="ro-RO" dirty="0" smtClean="0"/>
              <a:t>curent</a:t>
            </a:r>
          </a:p>
          <a:p>
            <a:pPr marL="342900" indent="-342900">
              <a:buFontTx/>
              <a:buAutoNum type="arabicPeriod"/>
            </a:pPr>
            <a:endParaRPr lang="ro-RO" dirty="0" smtClean="0"/>
          </a:p>
          <a:p>
            <a:pPr marL="342900" indent="-342900">
              <a:buFontTx/>
              <a:buAutoNum type="arabicPeriod"/>
            </a:pPr>
            <a:r>
              <a:rPr lang="fr-BE" dirty="0" err="1" smtClean="0"/>
              <a:t>Posibilitatea</a:t>
            </a:r>
            <a:r>
              <a:rPr lang="fr-BE" dirty="0" smtClean="0"/>
              <a:t> </a:t>
            </a:r>
            <a:r>
              <a:rPr lang="fr-BE" dirty="0"/>
              <a:t>de </a:t>
            </a:r>
            <a:r>
              <a:rPr lang="fr-BE" dirty="0" err="1"/>
              <a:t>rectificare</a:t>
            </a:r>
            <a:r>
              <a:rPr lang="fr-BE" dirty="0"/>
              <a:t> a </a:t>
            </a:r>
            <a:r>
              <a:rPr lang="fr-BE" dirty="0" err="1"/>
              <a:t>declarației</a:t>
            </a:r>
            <a:r>
              <a:rPr lang="fr-BE" dirty="0"/>
              <a:t> </a:t>
            </a:r>
            <a:r>
              <a:rPr lang="fr-BE" dirty="0" err="1"/>
              <a:t>până</a:t>
            </a:r>
            <a:r>
              <a:rPr lang="fr-BE" dirty="0"/>
              <a:t> la </a:t>
            </a:r>
            <a:r>
              <a:rPr lang="fr-BE" dirty="0" err="1"/>
              <a:t>termenul</a:t>
            </a:r>
            <a:r>
              <a:rPr lang="fr-BE" dirty="0"/>
              <a:t> de </a:t>
            </a:r>
            <a:r>
              <a:rPr lang="fr-BE" dirty="0" err="1"/>
              <a:t>plată</a:t>
            </a:r>
            <a:r>
              <a:rPr lang="fr-BE" dirty="0"/>
              <a:t> </a:t>
            </a:r>
            <a:endParaRPr lang="ro-RO" dirty="0"/>
          </a:p>
          <a:p>
            <a:endParaRPr lang="ro-RO" dirty="0"/>
          </a:p>
          <a:p>
            <a:pPr marL="342900" indent="-342900">
              <a:buFontTx/>
              <a:buAutoNum type="arabicPeriod"/>
            </a:pPr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40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29552" y="2381956"/>
            <a:ext cx="64127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ANUL 2018 PRESUPUNE:</a:t>
            </a:r>
            <a:endParaRPr lang="en-US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DEFINITIVARE AN FISCAL 2017</a:t>
            </a:r>
          </a:p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ESTIMARE VENIT AN 2018</a:t>
            </a:r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709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 rot="19780467">
            <a:off x="2102423" y="2143151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9014" y="424922"/>
            <a:ext cx="439921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o-RO" b="1" i="1" dirty="0" smtClean="0"/>
              <a:t> </a:t>
            </a:r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DEFINITIVARE AN 2017 și estimare an 2018</a:t>
            </a:r>
            <a:r>
              <a:rPr lang="ro-RO" b="1" i="1" dirty="0" smtClean="0"/>
              <a:t>:</a:t>
            </a:r>
          </a:p>
          <a:p>
            <a:pPr algn="ctr"/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 iulie 2018 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24176" y="2287155"/>
            <a:ext cx="1209514" cy="3782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Alternate Process 5"/>
          <p:cNvSpPr/>
          <p:nvPr/>
        </p:nvSpPr>
        <p:spPr>
          <a:xfrm>
            <a:off x="4224933" y="1953107"/>
            <a:ext cx="1181100" cy="531795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o-RO" sz="1200" dirty="0"/>
              <a:t>Venit </a:t>
            </a:r>
            <a:r>
              <a:rPr lang="ro-RO" sz="1200" dirty="0" smtClean="0"/>
              <a:t>net efectiv </a:t>
            </a:r>
            <a:r>
              <a:rPr lang="ro-RO" sz="1200" dirty="0"/>
              <a:t>realizat </a:t>
            </a:r>
            <a:r>
              <a:rPr lang="ro-RO" sz="1200" dirty="0" smtClean="0"/>
              <a:t> 2017 </a:t>
            </a:r>
            <a:r>
              <a:rPr lang="ro-RO" sz="1200" dirty="0"/>
              <a:t>(</a:t>
            </a:r>
            <a:r>
              <a:rPr lang="ro-RO" sz="1200" dirty="0" err="1" smtClean="0"/>
              <a:t>Vnef</a:t>
            </a:r>
            <a:r>
              <a:rPr lang="ro-RO" sz="1200" dirty="0"/>
              <a:t>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024176" y="2665387"/>
            <a:ext cx="1209514" cy="7048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252515" y="3164723"/>
            <a:ext cx="1125935" cy="5314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/>
              <a:t>Venit net estimat 2018 (</a:t>
            </a:r>
            <a:r>
              <a:rPr lang="ro-RO" sz="1200" dirty="0" err="1"/>
              <a:t>Vnes</a:t>
            </a:r>
            <a:r>
              <a:rPr lang="ro-RO" sz="1200" dirty="0" smtClean="0"/>
              <a:t>)</a:t>
            </a:r>
            <a:endParaRPr lang="ro-RO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418242" y="2240129"/>
            <a:ext cx="6174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047256" y="2125231"/>
            <a:ext cx="813021" cy="1878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033124" y="2268269"/>
            <a:ext cx="824034" cy="6430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57158" y="2730837"/>
            <a:ext cx="334540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De </a:t>
            </a:r>
            <a:r>
              <a:rPr lang="en-US" sz="1200" dirty="0" err="1" smtClean="0"/>
              <a:t>restituit</a:t>
            </a:r>
            <a:r>
              <a:rPr lang="en-US" sz="1200" dirty="0" smtClean="0"/>
              <a:t> (c</a:t>
            </a:r>
            <a:r>
              <a:rPr lang="ro-RO" sz="1200" dirty="0" err="1" smtClean="0"/>
              <a:t>onform</a:t>
            </a:r>
            <a:r>
              <a:rPr lang="ro-RO" sz="1200" dirty="0" smtClean="0"/>
              <a:t> Codului de procedură fiscal</a:t>
            </a:r>
            <a:r>
              <a:rPr lang="en-US" sz="1200" dirty="0" smtClean="0"/>
              <a:t>a)</a:t>
            </a:r>
            <a:endParaRPr lang="ro-RO" sz="1200" dirty="0"/>
          </a:p>
        </p:txBody>
      </p:sp>
      <p:cxnSp>
        <p:nvCxnSpPr>
          <p:cNvPr id="28" name="Straight Arrow Connector 27"/>
          <p:cNvCxnSpPr>
            <a:stCxn id="10" idx="3"/>
          </p:cNvCxnSpPr>
          <p:nvPr/>
        </p:nvCxnSpPr>
        <p:spPr>
          <a:xfrm flipV="1">
            <a:off x="5378450" y="3393325"/>
            <a:ext cx="549478" cy="371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927635" y="2865027"/>
            <a:ext cx="1345248" cy="10565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 smtClean="0"/>
              <a:t>Evaluare  p</a:t>
            </a:r>
            <a:r>
              <a:rPr lang="en-US" sz="1200" dirty="0" smtClean="0"/>
              <a:t>en</a:t>
            </a:r>
            <a:r>
              <a:rPr lang="ro-RO" sz="1200" dirty="0" smtClean="0"/>
              <a:t>tr</a:t>
            </a:r>
            <a:r>
              <a:rPr lang="en-US" sz="1200" dirty="0" smtClean="0"/>
              <a:t>u</a:t>
            </a:r>
          </a:p>
          <a:p>
            <a:pPr algn="ctr"/>
            <a:r>
              <a:rPr lang="ro-RO" sz="1200" dirty="0" smtClean="0"/>
              <a:t>încadrarea ca plătitor CAS și CASS</a:t>
            </a:r>
            <a:endParaRPr lang="ro-RO" sz="1200" dirty="0"/>
          </a:p>
        </p:txBody>
      </p:sp>
      <p:sp>
        <p:nvSpPr>
          <p:cNvPr id="71" name="Flowchart: Card 70"/>
          <p:cNvSpPr/>
          <p:nvPr/>
        </p:nvSpPr>
        <p:spPr>
          <a:xfrm>
            <a:off x="9982200" y="4247223"/>
            <a:ext cx="1166870" cy="666994"/>
          </a:xfrm>
          <a:prstGeom prst="flowChartPunchedCar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>
                <a:cs typeface="Arial" panose="020B0604020202020204" pitchFamily="34" charset="0"/>
              </a:rPr>
              <a:t>Termen de plată: 31 </a:t>
            </a:r>
            <a:r>
              <a:rPr lang="ro-RO" sz="1200" dirty="0" smtClean="0">
                <a:cs typeface="Arial" panose="020B0604020202020204" pitchFamily="34" charset="0"/>
              </a:rPr>
              <a:t>martie 2019</a:t>
            </a:r>
            <a:endParaRPr lang="ro-RO" sz="1200" dirty="0">
              <a:cs typeface="Arial" panose="020B0604020202020204" pitchFamily="34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947363" y="3712396"/>
            <a:ext cx="782520" cy="7699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5726986" y="3984741"/>
            <a:ext cx="1392598" cy="115492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 smtClean="0">
                <a:solidFill>
                  <a:schemeClr val="tx1"/>
                </a:solidFill>
              </a:rPr>
              <a:t>Bază de declarare a  obligațiilor de plată a Impozitului pe venit</a:t>
            </a:r>
            <a:endParaRPr lang="ro-RO" sz="1200" dirty="0">
              <a:solidFill>
                <a:schemeClr val="tx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72326" y="5219387"/>
            <a:ext cx="3406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singur termen de plată: 31 martie </a:t>
            </a:r>
          </a:p>
          <a:p>
            <a:r>
              <a:rPr lang="ro-RO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Posibilitatea efectuării de plăți în cursul anului  </a:t>
            </a:r>
          </a:p>
          <a:p>
            <a:r>
              <a:rPr lang="ro-RO" sz="1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Posibilitatea rectificării DU oricând în cursul anului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87595" y="62380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o-RO" dirty="0" smtClean="0"/>
          </a:p>
          <a:p>
            <a:endParaRPr lang="ro-RO" dirty="0"/>
          </a:p>
        </p:txBody>
      </p:sp>
      <p:cxnSp>
        <p:nvCxnSpPr>
          <p:cNvPr id="11" name="Straight Arrow Connector 10"/>
          <p:cNvCxnSpPr>
            <a:stCxn id="77" idx="6"/>
            <a:endCxn id="71" idx="1"/>
          </p:cNvCxnSpPr>
          <p:nvPr/>
        </p:nvCxnSpPr>
        <p:spPr>
          <a:xfrm>
            <a:off x="7119584" y="4562202"/>
            <a:ext cx="2862616" cy="185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999004" y="2032025"/>
            <a:ext cx="1034120" cy="4868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927928" y="2068044"/>
            <a:ext cx="1090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o-RO" sz="1200" dirty="0"/>
              <a:t>Decizie </a:t>
            </a:r>
            <a:r>
              <a:rPr lang="ro-RO" sz="1200" dirty="0" smtClean="0"/>
              <a:t>ANAF</a:t>
            </a:r>
          </a:p>
          <a:p>
            <a:pPr algn="ctr"/>
            <a:r>
              <a:rPr lang="ro-RO" sz="1200" dirty="0" smtClean="0"/>
              <a:t>DIFERENȚE +/-</a:t>
            </a:r>
            <a:endParaRPr lang="ro-RO" sz="12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21</a:t>
            </a:fld>
            <a:endParaRPr lang="ro-RO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7" y="2122289"/>
            <a:ext cx="2796316" cy="10574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57158" y="1963130"/>
            <a:ext cx="702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 dirty="0" smtClean="0"/>
              <a:t>De plată</a:t>
            </a:r>
            <a:endParaRPr lang="ro-RO" sz="1200" dirty="0"/>
          </a:p>
        </p:txBody>
      </p:sp>
    </p:spTree>
    <p:extLst>
      <p:ext uri="{BB962C8B-B14F-4D97-AF65-F5344CB8AC3E}">
        <p14:creationId xmlns:p14="http://schemas.microsoft.com/office/powerpoint/2010/main" val="421565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55216" y="467107"/>
            <a:ext cx="377641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31 martie 2019 </a:t>
            </a:r>
            <a:r>
              <a:rPr lang="ro-RO" b="1" i="1" dirty="0" smtClean="0">
                <a:cs typeface="Arial" panose="020B0604020202020204" pitchFamily="34" charset="0"/>
              </a:rPr>
              <a:t>– </a:t>
            </a:r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definitivare an 2018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748073" y="3132463"/>
            <a:ext cx="795352" cy="16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4543425" y="2643525"/>
            <a:ext cx="1602291" cy="9778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 smtClean="0"/>
              <a:t>Definitivare an 2018  prin autoimpunere</a:t>
            </a:r>
            <a:endParaRPr lang="ro-RO" sz="1200" dirty="0"/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1632939" y="3673789"/>
            <a:ext cx="234740" cy="453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867679" y="3673789"/>
            <a:ext cx="871327" cy="453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781050" y="4148436"/>
            <a:ext cx="1255028" cy="735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 smtClean="0"/>
              <a:t>Venit net efectiv realizat (</a:t>
            </a:r>
            <a:r>
              <a:rPr lang="ro-RO" sz="1200" dirty="0" err="1" smtClean="0"/>
              <a:t>Vnef</a:t>
            </a:r>
            <a:r>
              <a:rPr lang="ro-RO" sz="1200" dirty="0" smtClean="0"/>
              <a:t>) în 2018</a:t>
            </a:r>
            <a:endParaRPr lang="ro-RO" sz="1200" dirty="0"/>
          </a:p>
        </p:txBody>
      </p:sp>
      <p:sp>
        <p:nvSpPr>
          <p:cNvPr id="46" name="Rounded Rectangle 45"/>
          <p:cNvSpPr/>
          <p:nvPr/>
        </p:nvSpPr>
        <p:spPr>
          <a:xfrm>
            <a:off x="2286060" y="4148436"/>
            <a:ext cx="1050244" cy="735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 smtClean="0"/>
              <a:t>Venit net estimat p</a:t>
            </a:r>
            <a:r>
              <a:rPr lang="en-US" sz="1200" dirty="0" smtClean="0"/>
              <a:t>en</a:t>
            </a:r>
            <a:r>
              <a:rPr lang="ro-RO" sz="1200" dirty="0" smtClean="0"/>
              <a:t>tr</a:t>
            </a:r>
            <a:r>
              <a:rPr lang="en-US" sz="1200" dirty="0" smtClean="0"/>
              <a:t>u </a:t>
            </a:r>
            <a:r>
              <a:rPr lang="ro-RO" sz="1200" dirty="0" smtClean="0"/>
              <a:t>2019</a:t>
            </a:r>
            <a:endParaRPr lang="ro-RO" sz="1200" dirty="0"/>
          </a:p>
        </p:txBody>
      </p:sp>
      <p:cxnSp>
        <p:nvCxnSpPr>
          <p:cNvPr id="47" name="Straight Arrow Connector 46"/>
          <p:cNvCxnSpPr>
            <a:stCxn id="42" idx="6"/>
          </p:cNvCxnSpPr>
          <p:nvPr/>
        </p:nvCxnSpPr>
        <p:spPr>
          <a:xfrm>
            <a:off x="6145716" y="3132463"/>
            <a:ext cx="499558" cy="143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636740" y="2577691"/>
            <a:ext cx="1958722" cy="10960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dirty="0" smtClean="0"/>
              <a:t>Regularizare în funcție de nivelul venitului realizat fată de venitul estimat</a:t>
            </a:r>
            <a:endParaRPr lang="ro-RO" sz="1200" dirty="0"/>
          </a:p>
        </p:txBody>
      </p:sp>
      <p:cxnSp>
        <p:nvCxnSpPr>
          <p:cNvPr id="8" name="Straight Arrow Connector 7"/>
          <p:cNvCxnSpPr>
            <a:stCxn id="9" idx="2"/>
          </p:cNvCxnSpPr>
          <p:nvPr/>
        </p:nvCxnSpPr>
        <p:spPr>
          <a:xfrm flipH="1">
            <a:off x="2857500" y="1850640"/>
            <a:ext cx="1486872" cy="752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ocument 8"/>
          <p:cNvSpPr/>
          <p:nvPr/>
        </p:nvSpPr>
        <p:spPr>
          <a:xfrm>
            <a:off x="3658572" y="1139017"/>
            <a:ext cx="1371600" cy="762000"/>
          </a:xfrm>
          <a:prstGeom prst="flowChart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 smtClean="0">
                <a:solidFill>
                  <a:schemeClr val="tx1"/>
                </a:solidFill>
              </a:rPr>
              <a:t>D205 (reținere la sursă)</a:t>
            </a:r>
            <a:endParaRPr lang="ro-RO" sz="1200" dirty="0">
              <a:solidFill>
                <a:schemeClr val="tx1"/>
              </a:solidFill>
            </a:endParaRPr>
          </a:p>
        </p:txBody>
      </p:sp>
      <p:sp>
        <p:nvSpPr>
          <p:cNvPr id="14" name="Flowchart: Document 13"/>
          <p:cNvSpPr/>
          <p:nvPr/>
        </p:nvSpPr>
        <p:spPr>
          <a:xfrm>
            <a:off x="1924050" y="1549708"/>
            <a:ext cx="933450" cy="650567"/>
          </a:xfrm>
          <a:prstGeom prst="flowChart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 smtClean="0">
                <a:solidFill>
                  <a:schemeClr val="tx1"/>
                </a:solidFill>
              </a:rPr>
              <a:t>D112 </a:t>
            </a:r>
            <a:endParaRPr lang="ro-RO" sz="12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53325" y="2105025"/>
            <a:ext cx="304175" cy="4980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21218" y="2189496"/>
            <a:ext cx="2030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 dirty="0" smtClean="0"/>
              <a:t>Informații necesare impunerii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22</a:t>
            </a:fld>
            <a:endParaRPr lang="ro-RO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542" y="2609729"/>
            <a:ext cx="2796316" cy="105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15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1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4425" y="209550"/>
            <a:ext cx="7953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 smtClean="0"/>
              <a:t>Dobândirea calității </a:t>
            </a:r>
            <a:r>
              <a:rPr lang="ro-RO" b="1" dirty="0"/>
              <a:t>de asigurat  în sistemul public de pensii a persoanelor care realizează venituri din activități independente, cu excepția drepturilor de proprietate intelectuală</a:t>
            </a:r>
            <a:endParaRPr lang="ro-RO" dirty="0"/>
          </a:p>
        </p:txBody>
      </p:sp>
      <p:sp>
        <p:nvSpPr>
          <p:cNvPr id="3" name="TextBox 2"/>
          <p:cNvSpPr txBox="1"/>
          <p:nvPr/>
        </p:nvSpPr>
        <p:spPr>
          <a:xfrm>
            <a:off x="790575" y="135255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6700" y="1352550"/>
            <a:ext cx="179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OUG nr. 79/2017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01534" y="1352550"/>
            <a:ext cx="19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NOUL MECANISM 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4325" y="2095500"/>
            <a:ext cx="2877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 dirty="0"/>
              <a:t>Data achitării CAS la cele 4 tranșe de </a:t>
            </a:r>
            <a:r>
              <a:rPr lang="ro-RO" sz="1200" dirty="0" smtClean="0"/>
              <a:t>plată </a:t>
            </a:r>
            <a:endParaRPr lang="ro-RO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634783" y="2095499"/>
            <a:ext cx="2912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200" dirty="0"/>
              <a:t>Data achitării CAS  la cele 4 transe de </a:t>
            </a:r>
            <a:r>
              <a:rPr lang="ro-RO" sz="1200" dirty="0" smtClean="0"/>
              <a:t>plată </a:t>
            </a:r>
            <a:endParaRPr lang="ro-RO" sz="1200" dirty="0"/>
          </a:p>
        </p:txBody>
      </p:sp>
      <p:sp>
        <p:nvSpPr>
          <p:cNvPr id="8" name="Rectangle 7"/>
          <p:cNvSpPr/>
          <p:nvPr/>
        </p:nvSpPr>
        <p:spPr>
          <a:xfrm>
            <a:off x="6919784" y="1950843"/>
            <a:ext cx="5129746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</a:t>
            </a:r>
            <a:r>
              <a:rPr lang="ro-RO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data </a:t>
            </a:r>
            <a:r>
              <a:rPr lang="ro-RO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depunerii </a:t>
            </a:r>
            <a:r>
              <a:rPr lang="ro-RO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declaratiei</a:t>
            </a:r>
            <a:r>
              <a:rPr lang="ro-RO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unice</a:t>
            </a:r>
            <a:endParaRPr lang="ro-RO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761" y="3421087"/>
            <a:ext cx="11735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/>
              <a:t>Avantaj</a:t>
            </a:r>
            <a:endParaRPr lang="ro-RO" sz="1600" dirty="0"/>
          </a:p>
          <a:p>
            <a:r>
              <a:rPr lang="ro-RO" sz="1600" dirty="0" smtClean="0"/>
              <a:t>Stagiul </a:t>
            </a:r>
            <a:r>
              <a:rPr lang="ro-RO" sz="1600" dirty="0"/>
              <a:t>de cotizare se constituie </a:t>
            </a:r>
            <a:r>
              <a:rPr lang="ro-RO" sz="1600" dirty="0" smtClean="0"/>
              <a:t>cu data de 1 ianuarie a anului în care se depune declarați</a:t>
            </a:r>
            <a:r>
              <a:rPr lang="en-US" sz="1600" dirty="0" smtClean="0"/>
              <a:t>a</a:t>
            </a:r>
            <a:endParaRPr lang="ro-RO" sz="1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082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54" y="1308100"/>
            <a:ext cx="119552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ro-RO" dirty="0"/>
          </a:p>
          <a:p>
            <a:pPr>
              <a:buFont typeface="Wingdings" panose="05000000000000000000" pitchFamily="2" charset="2"/>
              <a:buChar char="Ø"/>
            </a:pPr>
            <a:r>
              <a:rPr lang="ro-RO" dirty="0" smtClean="0"/>
              <a:t> pentru distribuirea cotei de până la 2% din impozitul anual datorat pe veniturile din salarii se analizează varianta reținerii și distribuirii lunare a acesteia de către angajatori (cota de 2% se reține din impozitul datorat în lună). Salariatul ar putea  opta pentru reținerea de către angajator la sursă sau pentru depunerea declarației 230 </a:t>
            </a:r>
            <a:endParaRPr lang="ro-RO" dirty="0"/>
          </a:p>
          <a:p>
            <a:pPr>
              <a:buFont typeface="Wingdings" panose="05000000000000000000" pitchFamily="2" charset="2"/>
              <a:buChar char="Ø"/>
            </a:pPr>
            <a:endParaRPr lang="ro-RO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o-RO" dirty="0" smtClean="0"/>
              <a:t>  se analizează posibilitatea ca </a:t>
            </a:r>
            <a:r>
              <a:rPr lang="en-US" dirty="0" smtClean="0"/>
              <a:t>op</a:t>
            </a:r>
            <a:r>
              <a:rPr lang="ro-RO" dirty="0" smtClean="0"/>
              <a:t>ț</a:t>
            </a:r>
            <a:r>
              <a:rPr lang="en-US" dirty="0" err="1" smtClean="0"/>
              <a:t>iunea</a:t>
            </a:r>
            <a:r>
              <a:rPr lang="en-US" dirty="0" smtClean="0"/>
              <a:t> </a:t>
            </a:r>
            <a:r>
              <a:rPr lang="en-US" dirty="0" err="1" smtClean="0"/>
              <a:t>exercitat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 smtClean="0"/>
              <a:t>direc</a:t>
            </a:r>
            <a:r>
              <a:rPr lang="ro-RO" dirty="0" smtClean="0"/>
              <a:t>ț</a:t>
            </a:r>
            <a:r>
              <a:rPr lang="en-US" dirty="0" err="1" smtClean="0"/>
              <a:t>ionarea</a:t>
            </a:r>
            <a:r>
              <a:rPr lang="en-US" dirty="0" smtClean="0"/>
              <a:t> </a:t>
            </a:r>
            <a:r>
              <a:rPr lang="ro-RO" dirty="0" smtClean="0"/>
              <a:t>cotei de 2% </a:t>
            </a:r>
            <a:r>
              <a:rPr lang="en-US" dirty="0" smtClean="0"/>
              <a:t>din </a:t>
            </a:r>
            <a:r>
              <a:rPr lang="en-US" dirty="0" err="1"/>
              <a:t>impozitul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venit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 smtClean="0"/>
              <a:t>anumit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/>
              <a:t>entitate</a:t>
            </a:r>
            <a:r>
              <a:rPr lang="en-US" dirty="0"/>
              <a:t>, 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smtClean="0"/>
              <a:t>ne </a:t>
            </a:r>
            <a:r>
              <a:rPr lang="en-US" dirty="0" err="1" smtClean="0"/>
              <a:t>valabil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/>
              <a:t>fiecare</a:t>
            </a:r>
            <a:r>
              <a:rPr lang="en-US" dirty="0"/>
              <a:t> an </a:t>
            </a:r>
            <a:r>
              <a:rPr lang="en-US" dirty="0" smtClean="0"/>
              <a:t>p</a:t>
            </a:r>
            <a:r>
              <a:rPr lang="ro-RO" dirty="0" smtClean="0"/>
              <a:t>â</a:t>
            </a:r>
            <a:r>
              <a:rPr lang="en-US" dirty="0" smtClean="0"/>
              <a:t>n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exercitarea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smtClean="0"/>
              <a:t>op</a:t>
            </a:r>
            <a:r>
              <a:rPr lang="ro-RO" dirty="0" smtClean="0"/>
              <a:t>ț</a:t>
            </a:r>
            <a:r>
              <a:rPr lang="en-US" dirty="0" err="1" smtClean="0"/>
              <a:t>iuni</a:t>
            </a:r>
            <a:r>
              <a:rPr lang="en-US" dirty="0" smtClean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ro-RO" dirty="0" smtClean="0"/>
              <a:t>până la </a:t>
            </a:r>
            <a:r>
              <a:rPr lang="en-US" dirty="0" err="1" smtClean="0"/>
              <a:t>anularea</a:t>
            </a:r>
            <a:r>
              <a:rPr lang="en-US" dirty="0" smtClean="0"/>
              <a:t> op</a:t>
            </a:r>
            <a:r>
              <a:rPr lang="ro-RO" dirty="0" smtClean="0"/>
              <a:t>ț</a:t>
            </a:r>
            <a:r>
              <a:rPr lang="en-US" dirty="0" err="1" smtClean="0"/>
              <a:t>iunii</a:t>
            </a:r>
            <a:r>
              <a:rPr lang="en-US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 (</a:t>
            </a:r>
            <a:r>
              <a:rPr lang="ro-RO" dirty="0" smtClean="0"/>
              <a:t>nu mai mult de </a:t>
            </a:r>
            <a:r>
              <a:rPr lang="ro-RO" dirty="0"/>
              <a:t>2</a:t>
            </a:r>
            <a:r>
              <a:rPr lang="en-US" dirty="0" smtClean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consecutivi</a:t>
            </a:r>
            <a:r>
              <a:rPr lang="en-US" dirty="0" smtClean="0"/>
              <a:t>)</a:t>
            </a:r>
            <a:endParaRPr lang="ro-RO" dirty="0"/>
          </a:p>
          <a:p>
            <a:endParaRPr lang="ro-RO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47975" y="409575"/>
            <a:ext cx="3376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 MĂSURI AFLATE ÎN ANALIZĂ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24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835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 rot="19780467">
            <a:off x="2185164" y="2303401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1922" y="2007549"/>
            <a:ext cx="41126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D200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veniturile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 din </a:t>
            </a:r>
            <a:r>
              <a:rPr lang="en-US" dirty="0" err="1"/>
              <a:t>România</a:t>
            </a:r>
            <a:r>
              <a:rPr lang="en-US" dirty="0"/>
              <a:t> </a:t>
            </a:r>
          </a:p>
          <a:p>
            <a:r>
              <a:rPr lang="en-US" b="1" dirty="0"/>
              <a:t>D201</a:t>
            </a:r>
            <a:r>
              <a:rPr lang="en-US" dirty="0"/>
              <a:t> - </a:t>
            </a:r>
            <a:r>
              <a:rPr lang="en-US" dirty="0" err="1"/>
              <a:t>veniturile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 din </a:t>
            </a:r>
            <a:r>
              <a:rPr lang="en-US" dirty="0" err="1"/>
              <a:t>străinătate</a:t>
            </a:r>
            <a:r>
              <a:rPr lang="en-US" dirty="0"/>
              <a:t> </a:t>
            </a:r>
          </a:p>
          <a:p>
            <a:r>
              <a:rPr lang="fr-BE" b="1" dirty="0"/>
              <a:t>D220</a:t>
            </a:r>
            <a:r>
              <a:rPr lang="fr-BE" dirty="0"/>
              <a:t> -  </a:t>
            </a:r>
            <a:r>
              <a:rPr lang="fr-BE" dirty="0" err="1"/>
              <a:t>venitul</a:t>
            </a:r>
            <a:r>
              <a:rPr lang="fr-BE" dirty="0"/>
              <a:t> </a:t>
            </a:r>
            <a:r>
              <a:rPr lang="fr-BE" dirty="0" err="1"/>
              <a:t>estimat</a:t>
            </a:r>
            <a:r>
              <a:rPr lang="fr-BE" dirty="0"/>
              <a:t>/</a:t>
            </a:r>
            <a:r>
              <a:rPr lang="fr-BE" dirty="0" err="1"/>
              <a:t>norma</a:t>
            </a:r>
            <a:r>
              <a:rPr lang="fr-BE" dirty="0"/>
              <a:t> de </a:t>
            </a:r>
            <a:r>
              <a:rPr lang="fr-BE" dirty="0" err="1"/>
              <a:t>venit</a:t>
            </a:r>
            <a:r>
              <a:rPr lang="fr-BE" dirty="0"/>
              <a:t> </a:t>
            </a:r>
            <a:endParaRPr lang="en-US" dirty="0"/>
          </a:p>
          <a:p>
            <a:r>
              <a:rPr lang="fr-BE" b="1" dirty="0"/>
              <a:t>D221</a:t>
            </a:r>
            <a:r>
              <a:rPr lang="fr-BE" dirty="0"/>
              <a:t> -  norme de </a:t>
            </a:r>
            <a:r>
              <a:rPr lang="fr-BE" dirty="0" err="1"/>
              <a:t>venit</a:t>
            </a:r>
            <a:r>
              <a:rPr lang="fr-BE" dirty="0"/>
              <a:t>- </a:t>
            </a:r>
            <a:r>
              <a:rPr lang="fr-BE" dirty="0" err="1"/>
              <a:t>agricultură</a:t>
            </a:r>
            <a:endParaRPr lang="en-US" dirty="0"/>
          </a:p>
          <a:p>
            <a:r>
              <a:rPr lang="fr-BE" b="1" dirty="0"/>
              <a:t>D600</a:t>
            </a:r>
            <a:r>
              <a:rPr lang="fr-BE" dirty="0"/>
              <a:t> - </a:t>
            </a:r>
            <a:r>
              <a:rPr lang="fr-BE" dirty="0" err="1"/>
              <a:t>venitul</a:t>
            </a:r>
            <a:r>
              <a:rPr lang="fr-BE" dirty="0"/>
              <a:t> </a:t>
            </a:r>
            <a:r>
              <a:rPr lang="fr-BE" dirty="0" err="1"/>
              <a:t>baza</a:t>
            </a:r>
            <a:r>
              <a:rPr lang="fr-BE" dirty="0"/>
              <a:t> </a:t>
            </a:r>
            <a:r>
              <a:rPr lang="fr-BE" dirty="0" err="1"/>
              <a:t>pentru</a:t>
            </a:r>
            <a:r>
              <a:rPr lang="fr-BE" dirty="0"/>
              <a:t> CAS </a:t>
            </a:r>
            <a:endParaRPr lang="en-US" dirty="0"/>
          </a:p>
          <a:p>
            <a:r>
              <a:rPr lang="fr-BE" b="1" dirty="0"/>
              <a:t>D604 </a:t>
            </a:r>
            <a:r>
              <a:rPr lang="fr-BE" dirty="0"/>
              <a:t>-</a:t>
            </a:r>
            <a:r>
              <a:rPr lang="fr-BE" b="1" dirty="0"/>
              <a:t> </a:t>
            </a:r>
            <a:r>
              <a:rPr lang="fr-BE" dirty="0" err="1"/>
              <a:t>stabilire</a:t>
            </a:r>
            <a:r>
              <a:rPr lang="fr-BE" dirty="0"/>
              <a:t> CASS </a:t>
            </a:r>
            <a:r>
              <a:rPr lang="fr-BE" dirty="0" err="1"/>
              <a:t>persoane</a:t>
            </a:r>
            <a:r>
              <a:rPr lang="fr-BE" dirty="0"/>
              <a:t> </a:t>
            </a:r>
            <a:r>
              <a:rPr lang="fr-BE" dirty="0" err="1"/>
              <a:t>fara</a:t>
            </a:r>
            <a:r>
              <a:rPr lang="fr-BE" dirty="0"/>
              <a:t> </a:t>
            </a:r>
            <a:r>
              <a:rPr lang="fr-BE" dirty="0" err="1"/>
              <a:t>venit</a:t>
            </a:r>
            <a:endParaRPr lang="en-US" dirty="0"/>
          </a:p>
          <a:p>
            <a:r>
              <a:rPr lang="en-US" b="1" dirty="0"/>
              <a:t>D605 </a:t>
            </a:r>
            <a:r>
              <a:rPr lang="en-US" dirty="0"/>
              <a:t>-</a:t>
            </a:r>
            <a:r>
              <a:rPr lang="en-US" b="1" dirty="0"/>
              <a:t> </a:t>
            </a:r>
            <a:r>
              <a:rPr lang="en-US" dirty="0" err="1"/>
              <a:t>stopare</a:t>
            </a:r>
            <a:r>
              <a:rPr lang="en-US" dirty="0"/>
              <a:t> CASS  </a:t>
            </a:r>
            <a:r>
              <a:rPr lang="en-US" dirty="0" err="1"/>
              <a:t>persoane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 smtClean="0"/>
              <a:t>venit</a:t>
            </a:r>
            <a:endParaRPr lang="ro-RO" dirty="0" smtClean="0"/>
          </a:p>
        </p:txBody>
      </p:sp>
      <p:cxnSp>
        <p:nvCxnSpPr>
          <p:cNvPr id="3" name="Straight Arrow Connector 2"/>
          <p:cNvCxnSpPr>
            <a:endCxn id="12" idx="1"/>
          </p:cNvCxnSpPr>
          <p:nvPr/>
        </p:nvCxnSpPr>
        <p:spPr>
          <a:xfrm>
            <a:off x="4060770" y="2178811"/>
            <a:ext cx="1638627" cy="10030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endCxn id="12" idx="1"/>
          </p:cNvCxnSpPr>
          <p:nvPr/>
        </p:nvCxnSpPr>
        <p:spPr>
          <a:xfrm>
            <a:off x="4166719" y="2490787"/>
            <a:ext cx="1532678" cy="691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12" idx="1"/>
          </p:cNvCxnSpPr>
          <p:nvPr/>
        </p:nvCxnSpPr>
        <p:spPr>
          <a:xfrm>
            <a:off x="4060770" y="2781837"/>
            <a:ext cx="1638627" cy="3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12" idx="1"/>
          </p:cNvCxnSpPr>
          <p:nvPr/>
        </p:nvCxnSpPr>
        <p:spPr>
          <a:xfrm>
            <a:off x="3707311" y="3023211"/>
            <a:ext cx="1992086" cy="1586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Multidocument 11"/>
          <p:cNvSpPr/>
          <p:nvPr/>
        </p:nvSpPr>
        <p:spPr>
          <a:xfrm>
            <a:off x="5699397" y="2480323"/>
            <a:ext cx="2000250" cy="1402993"/>
          </a:xfrm>
          <a:prstGeom prst="flowChartMulti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o-RO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declarații</a:t>
            </a:r>
            <a:endParaRPr lang="ro-RO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endCxn id="12" idx="1"/>
          </p:cNvCxnSpPr>
          <p:nvPr/>
        </p:nvCxnSpPr>
        <p:spPr>
          <a:xfrm flipV="1">
            <a:off x="3347152" y="3181820"/>
            <a:ext cx="2352245" cy="1304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1"/>
          </p:cNvCxnSpPr>
          <p:nvPr/>
        </p:nvCxnSpPr>
        <p:spPr>
          <a:xfrm flipV="1">
            <a:off x="4166719" y="3181820"/>
            <a:ext cx="1532678" cy="412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2" idx="1"/>
          </p:cNvCxnSpPr>
          <p:nvPr/>
        </p:nvCxnSpPr>
        <p:spPr>
          <a:xfrm flipV="1">
            <a:off x="4166719" y="3181820"/>
            <a:ext cx="1532678" cy="6989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442230" y="3080245"/>
            <a:ext cx="139898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Document 27"/>
          <p:cNvSpPr/>
          <p:nvPr/>
        </p:nvSpPr>
        <p:spPr>
          <a:xfrm>
            <a:off x="8841211" y="2508929"/>
            <a:ext cx="2057400" cy="1142631"/>
          </a:xfrm>
          <a:prstGeom prst="flowChartDocumen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NOU </a:t>
            </a:r>
          </a:p>
          <a:p>
            <a:pPr algn="ctr"/>
            <a:r>
              <a:rPr lang="ro-RO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DECLARAȚIE UNICĂ</a:t>
            </a:r>
            <a:endParaRPr lang="ro-RO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19923" y="5640401"/>
            <a:ext cx="5079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Comasarea declarațiilor într-o singură declarație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43540" y="18037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00800" y="182288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3</a:t>
            </a:fld>
            <a:endParaRPr lang="ro-RO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255007" y="3210910"/>
            <a:ext cx="1398402" cy="9074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93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8542" t="45926" r="34010" b="12871"/>
          <a:stretch/>
        </p:blipFill>
        <p:spPr>
          <a:xfrm>
            <a:off x="1495425" y="2409825"/>
            <a:ext cx="8677275" cy="423862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9309644" y="1141498"/>
            <a:ext cx="2301331" cy="28272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9265543" y="1141498"/>
            <a:ext cx="2345432" cy="25193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9213713" y="1198357"/>
            <a:ext cx="2397262" cy="224658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0172699" y="327298"/>
            <a:ext cx="1670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 smtClean="0"/>
              <a:t>Pentru 2017 se bifează căsuțele în funcție de datele declarate</a:t>
            </a:r>
            <a:endParaRPr lang="en-US" sz="1600" dirty="0"/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462" t="19086" r="34049" b="76336"/>
          <a:stretch/>
        </p:blipFill>
        <p:spPr bwMode="auto">
          <a:xfrm>
            <a:off x="1495424" y="2084735"/>
            <a:ext cx="8677275" cy="3448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265543" y="4184067"/>
            <a:ext cx="30051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dirty="0" smtClean="0"/>
              <a:t>Pentru 2018 se bifează căsuțele în</a:t>
            </a:r>
          </a:p>
          <a:p>
            <a:r>
              <a:rPr lang="ro-RO" sz="1600" dirty="0" smtClean="0"/>
              <a:t> funcție de datele declarate</a:t>
            </a:r>
            <a:endParaRPr lang="en-US" sz="16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9127067" y="4622800"/>
            <a:ext cx="1641035" cy="2878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9126059" y="4910667"/>
            <a:ext cx="164204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9126059" y="4910667"/>
            <a:ext cx="1642043" cy="11006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9126059" y="4930744"/>
            <a:ext cx="1642043" cy="13430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4</a:t>
            </a:fld>
            <a:endParaRPr lang="ro-RO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716" y="360405"/>
            <a:ext cx="8167234" cy="155279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 rot="19508234">
            <a:off x="3102598" y="2279449"/>
            <a:ext cx="758409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97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Flowchart: Multidocument 1"/>
          <p:cNvSpPr/>
          <p:nvPr/>
        </p:nvSpPr>
        <p:spPr>
          <a:xfrm>
            <a:off x="1470498" y="1178866"/>
            <a:ext cx="1842538" cy="1052215"/>
          </a:xfrm>
          <a:prstGeom prst="flowChartMulti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ro-RO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8855" y="2462050"/>
            <a:ext cx="2755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TERMENE DE DEPUNERE:</a:t>
            </a:r>
          </a:p>
        </p:txBody>
      </p:sp>
      <p:sp>
        <p:nvSpPr>
          <p:cNvPr id="4" name="Rectangle 3"/>
          <p:cNvSpPr/>
          <p:nvPr/>
        </p:nvSpPr>
        <p:spPr>
          <a:xfrm>
            <a:off x="1274919" y="2875244"/>
            <a:ext cx="13811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IANUARIE</a:t>
            </a:r>
          </a:p>
          <a:p>
            <a:r>
              <a:rPr lang="ro-RO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MAI</a:t>
            </a:r>
            <a:endParaRPr lang="ro-RO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313036" y="1704974"/>
            <a:ext cx="3049664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78667" y="2733675"/>
            <a:ext cx="31005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TERMEN DE DEPUNERE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2018</a:t>
            </a:r>
            <a:endParaRPr lang="ro-R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o-R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IULIE  2018 </a:t>
            </a:r>
          </a:p>
          <a:p>
            <a:endParaRPr lang="ro-R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o-RO" dirty="0" smtClean="0"/>
              <a:t>definitivare an fiscal 2017 </a:t>
            </a:r>
          </a:p>
          <a:p>
            <a:r>
              <a:rPr lang="ro-RO" dirty="0" smtClean="0"/>
              <a:t>și estimare 2018)</a:t>
            </a:r>
            <a:endParaRPr lang="ro-RO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9048750" y="1704972"/>
            <a:ext cx="9525" cy="19455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420100" y="3542223"/>
            <a:ext cx="2399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Începând cu 2019</a:t>
            </a:r>
            <a:endParaRPr lang="ro-RO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94979" y="4119324"/>
            <a:ext cx="34339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TERMEN DE DEPUNERE</a:t>
            </a:r>
          </a:p>
          <a:p>
            <a:endParaRPr lang="ro-R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31 MARTIE</a:t>
            </a:r>
          </a:p>
          <a:p>
            <a:endParaRPr lang="ro-R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o-R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o-RO" dirty="0"/>
              <a:t>definitivare an </a:t>
            </a:r>
            <a:r>
              <a:rPr lang="ro-RO" dirty="0" smtClean="0"/>
              <a:t>fiscal </a:t>
            </a:r>
            <a:r>
              <a:rPr lang="ro-RO" dirty="0"/>
              <a:t>precedent și </a:t>
            </a:r>
            <a:endParaRPr lang="ro-RO" dirty="0" smtClean="0"/>
          </a:p>
          <a:p>
            <a:r>
              <a:rPr lang="ro-RO" dirty="0" smtClean="0"/>
              <a:t>estimare an curent)</a:t>
            </a:r>
          </a:p>
          <a:p>
            <a:r>
              <a:rPr lang="ro-RO" dirty="0"/>
              <a:t>D</a:t>
            </a:r>
            <a:r>
              <a:rPr lang="ro-RO" dirty="0" smtClean="0"/>
              <a:t>epunere on-line - SPV</a:t>
            </a:r>
            <a:endParaRPr lang="ro-RO" dirty="0"/>
          </a:p>
        </p:txBody>
      </p:sp>
      <p:sp>
        <p:nvSpPr>
          <p:cNvPr id="14" name="TextBox 13"/>
          <p:cNvSpPr txBox="1"/>
          <p:nvPr/>
        </p:nvSpPr>
        <p:spPr>
          <a:xfrm>
            <a:off x="3313036" y="5857875"/>
            <a:ext cx="371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Simplificarea obligațiilor declarative</a:t>
            </a:r>
            <a:endParaRPr lang="ro-RO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Flowchart: Document 14"/>
          <p:cNvSpPr/>
          <p:nvPr/>
        </p:nvSpPr>
        <p:spPr>
          <a:xfrm>
            <a:off x="6362700" y="1296806"/>
            <a:ext cx="2057400" cy="816333"/>
          </a:xfrm>
          <a:prstGeom prst="flowChartDocumen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DECLARAȚIE UNICĂ</a:t>
            </a:r>
            <a:endParaRPr lang="ro-RO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546488" y="2144053"/>
            <a:ext cx="0" cy="70681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28565" y="374892"/>
            <a:ext cx="24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TERMEN DE DEPUNERE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>
            <a:stCxn id="15" idx="3"/>
          </p:cNvCxnSpPr>
          <p:nvPr/>
        </p:nvCxnSpPr>
        <p:spPr>
          <a:xfrm flipV="1">
            <a:off x="8420100" y="1704972"/>
            <a:ext cx="63817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360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794345"/>
              </p:ext>
            </p:extLst>
          </p:nvPr>
        </p:nvGraphicFramePr>
        <p:xfrm>
          <a:off x="354842" y="595421"/>
          <a:ext cx="11570458" cy="5243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9547"/>
                <a:gridCol w="59409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i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SISTEMUL ACTUAL</a:t>
                      </a:r>
                      <a:endParaRPr lang="en-US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SISTEMUL NOU</a:t>
                      </a:r>
                      <a:endParaRPr lang="en-US" dirty="0"/>
                    </a:p>
                  </a:txBody>
                  <a:tcPr/>
                </a:tc>
              </a:tr>
              <a:tr h="487267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Char char="ü"/>
                        <a:tabLst>
                          <a:tab pos="287338" algn="l"/>
                        </a:tabLst>
                      </a:pPr>
                      <a:r>
                        <a:rPr lang="ro-RO" sz="1600" dirty="0" smtClean="0"/>
                        <a:t>pe suport hârtie, la ghișeul organului fiscal, sau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600" dirty="0" smtClean="0"/>
                        <a:t>prin poștă, cu confirmare de primire,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o-RO" sz="1600" dirty="0" smtClean="0"/>
                        <a:t>sau,</a:t>
                      </a:r>
                    </a:p>
                    <a:p>
                      <a:pPr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600" dirty="0" smtClean="0"/>
                        <a:t> prin sisteme electronice de transmitere la distanţă – SPV (se folosește sistemul de identificare prin utilizator și parolă), </a:t>
                      </a:r>
                    </a:p>
                    <a:p>
                      <a:pPr algn="just">
                        <a:buFont typeface="Wingdings" panose="05000000000000000000" pitchFamily="2" charset="2"/>
                        <a:buNone/>
                      </a:pPr>
                      <a:r>
                        <a:rPr lang="ro-RO" sz="1600" dirty="0" smtClean="0"/>
                        <a:t>sau,</a:t>
                      </a:r>
                    </a:p>
                    <a:p>
                      <a:pPr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600" dirty="0" smtClean="0"/>
                        <a:t>prin mijloace electronice - e-guvernare (semnătură electronică bazată pe certificat calificat).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>
                          <a:solidFill>
                            <a:schemeClr val="tx1"/>
                          </a:solidFill>
                        </a:rPr>
                        <a:t>SISTEMUL NOU</a:t>
                      </a:r>
                    </a:p>
                    <a:p>
                      <a:pPr algn="just"/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</a:rPr>
                        <a:t>prin sisteme electronice de transmitere la </a:t>
                      </a:r>
                      <a:r>
                        <a:rPr lang="ro-RO" sz="1400" b="1" dirty="0" err="1" smtClean="0">
                          <a:solidFill>
                            <a:schemeClr val="tx1"/>
                          </a:solidFill>
                        </a:rPr>
                        <a:t>distanţă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</a:rPr>
                        <a:t> – SPV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(se folosește sistemul de identificare prin utilizator și parolă)</a:t>
                      </a:r>
                    </a:p>
                    <a:p>
                      <a:pPr algn="just"/>
                      <a:r>
                        <a:rPr lang="ro-RO" sz="1400" b="1" i="1" dirty="0" smtClean="0">
                          <a:solidFill>
                            <a:schemeClr val="tx1"/>
                          </a:solidFill>
                        </a:rPr>
                        <a:t>Măsuri:</a:t>
                      </a:r>
                      <a:endParaRPr lang="ro-RO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 transmitere către contribuabil prin poștă a parolei de înrolare în SPV;</a:t>
                      </a: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persoanele înrolate în SPV pot solicita, prin acest sistem, 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precompletarea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declarației unice și transmiterea acesteia de către ANAF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transmiterea prin SPV a formularului 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precompletat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declaratia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unică se descarcă și se completează cu celelalte 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informatii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de către contribuabil și se  transmite prin SPV, urmând a fi semnată cu certificatul calificat al MFP.</a:t>
                      </a:r>
                    </a:p>
                    <a:p>
                      <a:pPr algn="just"/>
                      <a:r>
                        <a:rPr lang="ro-RO" sz="1400" b="1" dirty="0" smtClean="0">
                          <a:solidFill>
                            <a:schemeClr val="tx1"/>
                          </a:solidFill>
                        </a:rPr>
                        <a:t>2.  prin mijloace electronice - e-guvernare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(semnătură electronică bazată pe certificat calificat)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Char char="ü"/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Contribuabilul poate sa opteze pentru descărcarea și completarea unui formular inteligent gol (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neprecompletat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) de pe portalul ANAF și depunerea lui electronica prin sistemul e-guvernare cu </a:t>
                      </a:r>
                      <a:r>
                        <a:rPr lang="ro-RO" sz="1400" dirty="0" err="1" smtClean="0">
                          <a:solidFill>
                            <a:schemeClr val="tx1"/>
                          </a:solidFill>
                        </a:rPr>
                        <a:t>semnatură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</a:rPr>
                        <a:t> electronica.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</a:rPr>
                        <a:t>. completarea cu asistența ANAF și a Primăriei a formularului unic inteligent și transmiterea  acestuia la ANAF de pe calculatorul Primăriei sau ANAF, fie prin SPV fie prin e-guvernare;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o-RO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dirty="0" smtClean="0"/>
                        <a:t>4. </a:t>
                      </a:r>
                      <a:r>
                        <a:rPr lang="en-US" sz="1400" dirty="0" err="1" smtClean="0"/>
                        <a:t>Pe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suport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hartie</a:t>
                      </a:r>
                      <a:r>
                        <a:rPr lang="en-US" sz="1400" baseline="0" dirty="0" smtClean="0"/>
                        <a:t> (</a:t>
                      </a:r>
                      <a:r>
                        <a:rPr lang="en-US" sz="1400" baseline="0" dirty="0" err="1" smtClean="0"/>
                        <a:t>doar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pentru</a:t>
                      </a:r>
                      <a:r>
                        <a:rPr lang="en-US" sz="1400" baseline="0" dirty="0" smtClean="0"/>
                        <a:t> 2018)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19808058">
            <a:off x="1127574" y="1689011"/>
            <a:ext cx="83399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49899" y="226089"/>
            <a:ext cx="4337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ODALIT</a:t>
            </a:r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ĂȚI DE DEPUNERE  A DECLARAȚIEI </a:t>
            </a:r>
            <a:endParaRPr lang="ro-RO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707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00" y="177009"/>
            <a:ext cx="11544299" cy="6689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</a:t>
            </a:r>
            <a:r>
              <a:rPr lang="ro-RO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Pasii</a:t>
            </a:r>
            <a:r>
              <a:rPr lang="ro-RO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 trebuie </a:t>
            </a:r>
            <a:r>
              <a:rPr lang="ro-RO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urmati</a:t>
            </a:r>
            <a:r>
              <a:rPr lang="ro-RO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pentru înregistrarea în SPV  </a:t>
            </a:r>
            <a:r>
              <a:rPr lang="ro-RO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sunt </a:t>
            </a:r>
            <a:r>
              <a:rPr lang="ro-RO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urmatorii</a:t>
            </a:r>
            <a:r>
              <a:rPr lang="ro-RO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o-RO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portalul ANAF la adresa web </a:t>
            </a:r>
            <a:r>
              <a:rPr lang="ro-RO" sz="1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www.anaf.ro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apasa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Spatiul</a:t>
            </a:r>
            <a:r>
              <a:rPr lang="ro-RO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Privat Virtual, 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alege</a:t>
            </a:r>
            <a:r>
              <a:rPr lang="ro-RO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solidFill>
                  <a:srgbClr val="5B9BD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Inregistrare</a:t>
            </a:r>
            <a:r>
              <a:rPr lang="ro-RO" sz="1400" dirty="0">
                <a:solidFill>
                  <a:srgbClr val="5B9BD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utilizatori/Recuperare parola/Recuperare </a:t>
            </a:r>
            <a:r>
              <a:rPr lang="ro-RO" sz="1400" dirty="0" err="1">
                <a:solidFill>
                  <a:srgbClr val="5B9BD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credentiale</a:t>
            </a:r>
            <a:r>
              <a:rPr lang="ro-RO" sz="1400" dirty="0">
                <a:solidFill>
                  <a:srgbClr val="5B9BD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Schimbare adresa de mail 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apasa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butonul </a:t>
            </a:r>
            <a:r>
              <a:rPr lang="ro-RO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Inregistrare</a:t>
            </a:r>
            <a:r>
              <a:rPr lang="ro-RO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utilizatori. 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pagina care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afiseaza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campurile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afisate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Prenumele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Numele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Tipul actului de identitate pe care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posedati</a:t>
            </a:r>
            <a:endParaRPr lang="ro-R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CNP-ul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actului de identitate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Numarul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actului de identitate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Tipul de aprobare – se alege „Verificare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inregistrare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decizie”. La alegerea acestei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optiuni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afiseaza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decizie”, in care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numarul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…………(sau primit in scrisoare)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Nume utilizator –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alege un nume pe care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folosi in continuare pentru autentificarea in SPV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Parola –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parola, pe care o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utiliza in procesul de autentificare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Confirmare parola –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nou parola aleasa la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campul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anterior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Adresa de mail –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o adresa de mail valida. La fiecare autentificare in SPV,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primi pe mail un cod de validare.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acesta nu va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autentifica, deci trebuie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acces facil la adresa de mail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telefon mobil – se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un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telefon valid, de la un operator de telefonie mobila din Romania. Este posibil ca pentru finalizarea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inregistrarii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primiti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prin SMS un cod de validare pe acest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numar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telefon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opta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primiti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atentionari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cazul in care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mesaj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nedescarcat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ANAF. Notificările se vor primi la adresa de mail completată în formular, sau in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aplicatia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Notif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MFP, daca o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instalata pe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smartphone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ATENTIE! - Notificările vor fi trimise doar una pe zi, in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care,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24 ore de la apariția unui document nou, nu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accesat SPV.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Trebuie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intrebare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siguranta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care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completati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raspuns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 care trebuie sa le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retineti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 sa le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completati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formularul „Parola pierduta”, in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situatia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care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uitati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parola.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continuare, trebuie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cititi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acord cu termenele si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conditiile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utilizare a serviciului,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codul de validare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afisat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 sa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apasati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butonul „Continua</a:t>
            </a:r>
            <a:r>
              <a:rPr lang="ro-RO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o-RO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 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înregistrarea cu succes va 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puteti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autentifica pentru a accesa serviciul „</a:t>
            </a:r>
            <a:r>
              <a:rPr lang="ro-R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Spaţiul</a:t>
            </a:r>
            <a:r>
              <a:rPr lang="ro-R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privat virtual”.</a:t>
            </a:r>
            <a:endParaRPr lang="ro-R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21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93214" y="854075"/>
            <a:ext cx="10960636" cy="62042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o-RO" b="1" dirty="0" smtClean="0"/>
              <a:t>AVANTAJE pentru persoana fizică:</a:t>
            </a:r>
          </a:p>
          <a:p>
            <a:endParaRPr lang="ro-RO" dirty="0" smtClean="0"/>
          </a:p>
          <a:p>
            <a:pPr marL="342900" indent="-342900">
              <a:buAutoNum type="arabicPeriod"/>
            </a:pPr>
            <a:r>
              <a:rPr lang="ro-RO" dirty="0" smtClean="0"/>
              <a:t>Simplificarea </a:t>
            </a:r>
            <a:r>
              <a:rPr lang="ro-RO" dirty="0"/>
              <a:t>procedurii de depunere a declarației </a:t>
            </a:r>
            <a:r>
              <a:rPr lang="ro-RO" dirty="0" smtClean="0"/>
              <a:t>fiscale</a:t>
            </a:r>
          </a:p>
          <a:p>
            <a:pPr marL="342900" indent="-342900">
              <a:buAutoNum type="arabicPeriod"/>
            </a:pPr>
            <a:endParaRPr lang="ro-RO" dirty="0" smtClean="0"/>
          </a:p>
          <a:p>
            <a:pPr marL="342900" indent="-342900">
              <a:buFontTx/>
              <a:buAutoNum type="arabicPeriod"/>
            </a:pPr>
            <a:r>
              <a:rPr lang="ro-RO" dirty="0"/>
              <a:t>Un singur termen de plată, la 31 martie anul următor celui în care se realizează </a:t>
            </a:r>
            <a:r>
              <a:rPr lang="ro-RO" dirty="0" smtClean="0"/>
              <a:t>veniturile</a:t>
            </a:r>
          </a:p>
          <a:p>
            <a:pPr marL="342900" indent="-342900">
              <a:buFontTx/>
              <a:buAutoNum type="arabicPeriod"/>
            </a:pPr>
            <a:endParaRPr lang="ro-RO" dirty="0"/>
          </a:p>
          <a:p>
            <a:pPr marL="342900" indent="-342900">
              <a:buFontTx/>
              <a:buAutoNum type="arabicPeriod"/>
            </a:pPr>
            <a:r>
              <a:rPr lang="ro-RO" dirty="0"/>
              <a:t>Posibilitatea de a efectua plăți pentru Impozitul pe </a:t>
            </a:r>
            <a:r>
              <a:rPr lang="ro-RO" dirty="0" smtClean="0"/>
              <a:t>venit la </a:t>
            </a:r>
            <a:r>
              <a:rPr lang="ro-RO" dirty="0"/>
              <a:t>venitul estimat pentru anul </a:t>
            </a:r>
            <a:r>
              <a:rPr lang="ro-RO" dirty="0" smtClean="0"/>
              <a:t>curent</a:t>
            </a:r>
          </a:p>
          <a:p>
            <a:endParaRPr lang="ro-RO" dirty="0"/>
          </a:p>
          <a:p>
            <a:r>
              <a:rPr lang="ro-RO" dirty="0" smtClean="0"/>
              <a:t>4.  Evaluarea  </a:t>
            </a:r>
            <a:r>
              <a:rPr lang="ro-RO" dirty="0"/>
              <a:t>pentru încadrarea ca plătitor CAS și CASS se face în funcție de venitul estimat pentru anul </a:t>
            </a:r>
            <a:r>
              <a:rPr lang="ro-RO" dirty="0" smtClean="0"/>
              <a:t>curent</a:t>
            </a:r>
          </a:p>
          <a:p>
            <a:endParaRPr lang="ro-RO" dirty="0" smtClean="0"/>
          </a:p>
          <a:p>
            <a:r>
              <a:rPr lang="ro-RO" dirty="0" smtClean="0"/>
              <a:t>5.  </a:t>
            </a:r>
            <a:r>
              <a:rPr lang="fr-BE" dirty="0" err="1" smtClean="0"/>
              <a:t>Posibilitatea</a:t>
            </a:r>
            <a:r>
              <a:rPr lang="fr-BE" dirty="0" smtClean="0"/>
              <a:t> </a:t>
            </a:r>
            <a:r>
              <a:rPr lang="fr-BE" dirty="0"/>
              <a:t>de </a:t>
            </a:r>
            <a:r>
              <a:rPr lang="fr-BE" dirty="0" err="1"/>
              <a:t>rectificare</a:t>
            </a:r>
            <a:r>
              <a:rPr lang="fr-BE" dirty="0"/>
              <a:t> a </a:t>
            </a:r>
            <a:r>
              <a:rPr lang="fr-BE" dirty="0" err="1"/>
              <a:t>declarației</a:t>
            </a:r>
            <a:r>
              <a:rPr lang="fr-BE" dirty="0"/>
              <a:t> </a:t>
            </a:r>
            <a:r>
              <a:rPr lang="fr-BE" dirty="0" err="1"/>
              <a:t>până</a:t>
            </a:r>
            <a:r>
              <a:rPr lang="fr-BE" dirty="0"/>
              <a:t> la </a:t>
            </a:r>
            <a:r>
              <a:rPr lang="fr-BE" dirty="0" err="1"/>
              <a:t>termenul</a:t>
            </a:r>
            <a:r>
              <a:rPr lang="fr-BE" dirty="0"/>
              <a:t> de </a:t>
            </a:r>
            <a:r>
              <a:rPr lang="fr-BE" dirty="0" err="1"/>
              <a:t>plată</a:t>
            </a:r>
            <a:r>
              <a:rPr lang="fr-BE" dirty="0"/>
              <a:t> </a:t>
            </a:r>
            <a:endParaRPr lang="ro-RO" dirty="0"/>
          </a:p>
          <a:p>
            <a:endParaRPr lang="ro-RO" dirty="0"/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3258185" algn="l"/>
              </a:tabLst>
            </a:pPr>
            <a:r>
              <a:rPr lang="ro-RO" b="1" dirty="0" smtClean="0"/>
              <a:t>AVANTAJE pentru ANAF</a:t>
            </a:r>
            <a:endParaRPr lang="ro-RO" b="1" dirty="0"/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3258185" algn="l"/>
              </a:tabLst>
            </a:pPr>
            <a:r>
              <a:rPr lang="ro-RO" dirty="0" smtClean="0"/>
              <a:t>1. </a:t>
            </a:r>
            <a:r>
              <a:rPr lang="en-US" dirty="0" err="1" smtClean="0"/>
              <a:t>Diminuarea</a:t>
            </a:r>
            <a:r>
              <a:rPr lang="en-US" dirty="0" smtClean="0"/>
              <a:t> </a:t>
            </a:r>
            <a:r>
              <a:rPr lang="en-US" dirty="0" err="1"/>
              <a:t>costurilor</a:t>
            </a:r>
            <a:r>
              <a:rPr lang="en-US" dirty="0"/>
              <a:t> administrative legate </a:t>
            </a:r>
            <a:r>
              <a:rPr lang="en-US" dirty="0" smtClean="0"/>
              <a:t>de</a:t>
            </a:r>
            <a:r>
              <a:rPr lang="ro-RO" dirty="0" smtClean="0"/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3258185" algn="l"/>
              </a:tabLst>
            </a:pPr>
            <a:r>
              <a:rPr lang="ro-RO" dirty="0"/>
              <a:t>-</a:t>
            </a:r>
            <a:r>
              <a:rPr lang="en-US" dirty="0" smtClean="0"/>
              <a:t> </a:t>
            </a:r>
            <a:r>
              <a:rPr lang="en-US" dirty="0" err="1"/>
              <a:t>procesarea</a:t>
            </a:r>
            <a:r>
              <a:rPr lang="en-US" dirty="0"/>
              <a:t> </a:t>
            </a:r>
            <a:r>
              <a:rPr lang="en-US" dirty="0" err="1" smtClean="0"/>
              <a:t>declarațiilor</a:t>
            </a:r>
            <a:endParaRPr lang="ro-RO" dirty="0"/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3258185" algn="l"/>
              </a:tabLst>
            </a:pPr>
            <a:r>
              <a:rPr lang="ro-RO" dirty="0" smtClean="0"/>
              <a:t>- emiterea și </a:t>
            </a:r>
            <a:r>
              <a:rPr lang="en-US" dirty="0" err="1" smtClean="0"/>
              <a:t>comunicarea</a:t>
            </a:r>
            <a:r>
              <a:rPr lang="en-US" dirty="0" smtClean="0"/>
              <a:t> </a:t>
            </a:r>
            <a:r>
              <a:rPr lang="en-US" dirty="0" err="1" smtClean="0"/>
              <a:t>deciziilor</a:t>
            </a:r>
            <a:r>
              <a:rPr lang="ro-RO" dirty="0" smtClean="0"/>
              <a:t> de impunere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3258185" algn="l"/>
              </a:tabLst>
            </a:pPr>
            <a:r>
              <a:rPr lang="ro-RO" dirty="0" smtClean="0"/>
              <a:t>2. Utilizarea resurselor pentru eficientizarea altor activități</a:t>
            </a:r>
          </a:p>
          <a:p>
            <a:endParaRPr lang="ro-RO" dirty="0" smtClean="0"/>
          </a:p>
          <a:p>
            <a:endParaRPr lang="ro-R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7708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84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 rot="19780467">
            <a:off x="2697236" y="1837438"/>
            <a:ext cx="86417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chemeClr val="bg1">
                    <a:lumMod val="75000"/>
                  </a:schemeClr>
                </a:solidFill>
              </a:rPr>
              <a:t>PROIECT</a:t>
            </a:r>
            <a:endParaRPr lang="en-US" sz="15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2873" y="1580359"/>
            <a:ext cx="2062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termene de plată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163" y="2194022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o-RO" b="1" dirty="0"/>
              <a:t>4 plăți anticipate (Decizie de impunere ANAF):</a:t>
            </a:r>
          </a:p>
          <a:p>
            <a:r>
              <a:rPr lang="ro-RO" dirty="0"/>
              <a:t>25 martie</a:t>
            </a:r>
          </a:p>
          <a:p>
            <a:r>
              <a:rPr lang="ro-RO" dirty="0"/>
              <a:t>25 iunie</a:t>
            </a:r>
          </a:p>
          <a:p>
            <a:r>
              <a:rPr lang="ro-RO" dirty="0"/>
              <a:t>25 septembrie</a:t>
            </a:r>
          </a:p>
          <a:p>
            <a:r>
              <a:rPr lang="ro-RO" dirty="0"/>
              <a:t>21 </a:t>
            </a:r>
            <a:r>
              <a:rPr lang="ro-RO" dirty="0" smtClean="0"/>
              <a:t>decembrie</a:t>
            </a:r>
          </a:p>
          <a:p>
            <a:endParaRPr lang="ro-RO" dirty="0"/>
          </a:p>
          <a:p>
            <a:r>
              <a:rPr lang="ro-RO" b="1" dirty="0"/>
              <a:t>Plată regularizare an impozit pe venit, CAS și CASS (Decizie de impunere ANAF):</a:t>
            </a:r>
          </a:p>
          <a:p>
            <a:r>
              <a:rPr lang="ro-RO" dirty="0" smtClean="0"/>
              <a:t>60 de </a:t>
            </a:r>
            <a:r>
              <a:rPr lang="ro-RO" dirty="0"/>
              <a:t>zile de la comunicarea deciziilor de impunere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25072" y="1566941"/>
            <a:ext cx="1947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termen de plată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77461" y="2256302"/>
            <a:ext cx="4855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/>
              <a:t>31 martie al anului următor realizării veniturilor</a:t>
            </a:r>
            <a:endParaRPr lang="ro-RO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829215" y="5549761"/>
            <a:ext cx="3789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singur termen de plată: 31 martie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16214" y="74778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12935" y="762335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580327" y="1765025"/>
            <a:ext cx="409548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23149" y="1751607"/>
            <a:ext cx="19319" cy="2743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1339403" y="1566941"/>
            <a:ext cx="2240924" cy="3693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7768917" y="1570825"/>
            <a:ext cx="1903355" cy="380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192338" y="374892"/>
            <a:ext cx="2062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TERMENE DE PLATĂ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99EA-FA92-4CA5-8F0D-E207FE348F2C}" type="slidenum">
              <a:rPr lang="ro-RO" smtClean="0"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944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3455</TotalTime>
  <Words>3146</Words>
  <Application>Microsoft Office PowerPoint</Application>
  <PresentationFormat>Widescreen</PresentationFormat>
  <Paragraphs>489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DejaVu Sans</vt:lpstr>
      <vt:lpstr>Rod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ANTOANETA NEAGOE-MĂRUSEC</dc:creator>
  <cp:lastModifiedBy>Cristian M</cp:lastModifiedBy>
  <cp:revision>228</cp:revision>
  <cp:lastPrinted>2018-03-02T18:41:48Z</cp:lastPrinted>
  <dcterms:created xsi:type="dcterms:W3CDTF">2018-02-17T17:27:05Z</dcterms:created>
  <dcterms:modified xsi:type="dcterms:W3CDTF">2018-03-02T18:54:59Z</dcterms:modified>
</cp:coreProperties>
</file>